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  <p:sldMasterId id="2147483754" r:id="rId2"/>
  </p:sldMasterIdLst>
  <p:notesMasterIdLst>
    <p:notesMasterId r:id="rId32"/>
  </p:notesMasterIdLst>
  <p:handoutMasterIdLst>
    <p:handoutMasterId r:id="rId33"/>
  </p:handoutMasterIdLst>
  <p:sldIdLst>
    <p:sldId id="705" r:id="rId3"/>
    <p:sldId id="1073" r:id="rId4"/>
    <p:sldId id="1075" r:id="rId5"/>
    <p:sldId id="1109" r:id="rId6"/>
    <p:sldId id="1079" r:id="rId7"/>
    <p:sldId id="1086" r:id="rId8"/>
    <p:sldId id="1117" r:id="rId9"/>
    <p:sldId id="1082" r:id="rId10"/>
    <p:sldId id="1119" r:id="rId11"/>
    <p:sldId id="1091" r:id="rId12"/>
    <p:sldId id="1123" r:id="rId13"/>
    <p:sldId id="1090" r:id="rId14"/>
    <p:sldId id="1093" r:id="rId15"/>
    <p:sldId id="1094" r:id="rId16"/>
    <p:sldId id="1095" r:id="rId17"/>
    <p:sldId id="1096" r:id="rId18"/>
    <p:sldId id="1097" r:id="rId19"/>
    <p:sldId id="1110" r:id="rId20"/>
    <p:sldId id="1099" r:id="rId21"/>
    <p:sldId id="1100" r:id="rId22"/>
    <p:sldId id="1125" r:id="rId23"/>
    <p:sldId id="1102" r:id="rId24"/>
    <p:sldId id="1103" r:id="rId25"/>
    <p:sldId id="1104" r:id="rId26"/>
    <p:sldId id="1121" r:id="rId27"/>
    <p:sldId id="1105" r:id="rId28"/>
    <p:sldId id="1106" r:id="rId29"/>
    <p:sldId id="1107" r:id="rId30"/>
    <p:sldId id="1126" r:id="rId31"/>
  </p:sldIdLst>
  <p:sldSz cx="12192000" cy="6858000"/>
  <p:notesSz cx="6794500" cy="9906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ostiau Tony" initials="PT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72C2"/>
    <a:srgbClr val="C75F09"/>
    <a:srgbClr val="C35D09"/>
    <a:srgbClr val="3B1C03"/>
    <a:srgbClr val="6F3505"/>
    <a:srgbClr val="FFDB69"/>
    <a:srgbClr val="FFCD2F"/>
    <a:srgbClr val="FFF1C5"/>
    <a:srgbClr val="FFECA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B344D84-9AFB-497E-A393-DC336BA19D2E}" styleName="Style moyen 3 - Accentuation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Style moyen 4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30" autoAdjust="0"/>
    <p:restoredTop sz="57024" autoAdjust="0"/>
  </p:normalViewPr>
  <p:slideViewPr>
    <p:cSldViewPr>
      <p:cViewPr varScale="1">
        <p:scale>
          <a:sx n="46" d="100"/>
          <a:sy n="46" d="100"/>
        </p:scale>
        <p:origin x="1706" y="1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11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4013" y="-96"/>
      </p:cViewPr>
      <p:guideLst>
        <p:guide orient="horz" pos="312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6531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6532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4038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6533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44038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CB595702-CDBF-7F4C-80BD-5ECD6612D31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71798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Arial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Arial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250" y="742950"/>
            <a:ext cx="6604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31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05350"/>
            <a:ext cx="5435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Click to edit Master text styles</a:t>
            </a:r>
          </a:p>
          <a:p>
            <a:pPr lvl="1"/>
            <a:r>
              <a:rPr lang="fr-FR" noProof="0"/>
              <a:t>Second level</a:t>
            </a:r>
          </a:p>
          <a:p>
            <a:pPr lvl="2"/>
            <a:r>
              <a:rPr lang="fr-FR" noProof="0"/>
              <a:t>Third level</a:t>
            </a:r>
          </a:p>
          <a:p>
            <a:pPr lvl="3"/>
            <a:r>
              <a:rPr lang="fr-FR" noProof="0"/>
              <a:t>Fourth level</a:t>
            </a:r>
          </a:p>
          <a:p>
            <a:pPr lvl="4"/>
            <a:r>
              <a:rPr lang="fr-FR" noProof="0"/>
              <a:t>Fifth level</a:t>
            </a:r>
          </a:p>
        </p:txBody>
      </p:sp>
      <p:sp>
        <p:nvSpPr>
          <p:cNvPr id="931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09113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Arial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31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09113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/>
            </a:lvl1pPr>
          </a:lstStyle>
          <a:p>
            <a:pPr>
              <a:defRPr/>
            </a:pPr>
            <a:fld id="{FEDAF1F9-39BD-564C-A57A-FCBAE9EEBE0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06179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87B955B-9B3C-2647-95FD-E9C749E36CDB}" type="slidenum"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" y="742950"/>
            <a:ext cx="6604000" cy="37147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dirty="0" smtClean="0"/>
              <a:t>Hello, everyone.</a:t>
            </a:r>
            <a:r>
              <a:rPr lang="en-US" baseline="0" dirty="0" smtClean="0"/>
              <a:t> </a:t>
            </a:r>
            <a:r>
              <a:rPr lang="en-US" dirty="0" smtClean="0"/>
              <a:t>Thanks for coming.</a:t>
            </a:r>
            <a:r>
              <a:rPr lang="en-US" dirty="0" smtClean="0">
                <a:latin typeface="Arial" charset="0"/>
              </a:rPr>
              <a:t>, my name is </a:t>
            </a:r>
            <a:r>
              <a:rPr lang="en-US" dirty="0" err="1" smtClean="0">
                <a:latin typeface="Arial" charset="0"/>
              </a:rPr>
              <a:t>ouared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 err="1" smtClean="0">
                <a:latin typeface="Arial" charset="0"/>
              </a:rPr>
              <a:t>abdelkader</a:t>
            </a:r>
            <a:r>
              <a:rPr lang="en-US" dirty="0" smtClean="0">
                <a:latin typeface="Arial" charset="0"/>
              </a:rPr>
              <a:t> I’m a</a:t>
            </a:r>
            <a:r>
              <a:rPr lang="en-US" baseline="0" dirty="0" smtClean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>post doc researcher</a:t>
            </a:r>
            <a:r>
              <a:rPr lang="en-US" baseline="0" dirty="0" smtClean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>from </a:t>
            </a:r>
            <a:r>
              <a:rPr lang="en-US" dirty="0" smtClean="0"/>
              <a:t>Namur University of Belgium </a:t>
            </a:r>
          </a:p>
          <a:p>
            <a:pPr eaLnBrk="1" hangingPunct="1"/>
            <a:r>
              <a:rPr lang="en-US" dirty="0" smtClean="0">
                <a:latin typeface="Arial" charset="0"/>
              </a:rPr>
              <a:t>it my pleasure to be here with you</a:t>
            </a:r>
          </a:p>
          <a:p>
            <a:pPr eaLnBrk="1" hangingPunct="1"/>
            <a:endParaRPr lang="en-US" dirty="0" smtClean="0">
              <a:latin typeface="Arial" charset="0"/>
            </a:endParaRPr>
          </a:p>
          <a:p>
            <a:pPr eaLnBrk="1" hangingPunct="1"/>
            <a:r>
              <a:rPr lang="en-US" dirty="0" smtClean="0">
                <a:latin typeface="Arial" charset="0"/>
              </a:rPr>
              <a:t>In this presentation, </a:t>
            </a:r>
            <a:r>
              <a:rPr lang="en-US" dirty="0" err="1" smtClean="0">
                <a:latin typeface="Arial" charset="0"/>
              </a:rPr>
              <a:t>i</a:t>
            </a:r>
            <a:r>
              <a:rPr lang="en-US" dirty="0" smtClean="0">
                <a:latin typeface="Arial" charset="0"/>
              </a:rPr>
              <a:t> will share with you a part of my research </a:t>
            </a:r>
            <a:r>
              <a:rPr lang="en-US" dirty="0" err="1" smtClean="0">
                <a:latin typeface="Arial" charset="0"/>
              </a:rPr>
              <a:t>intitiled</a:t>
            </a:r>
            <a:r>
              <a:rPr lang="en-US" dirty="0" smtClean="0">
                <a:latin typeface="Arial" charset="0"/>
              </a:rPr>
              <a:t>:</a:t>
            </a:r>
          </a:p>
          <a:p>
            <a:pPr algn="l"/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Towards The Systematic Design of Model Animation: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Key Ingredients and General Guidelines </a:t>
            </a:r>
            <a:endParaRPr lang="en-GB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620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In order to ensure this coordination between animation and transformation, we decide to decouple TUs and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AUs.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MT is decomposed into smaller TU and the animations that are accessed by the TU are represented in the respective unit.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So, how we can benefit from this decoupling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----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 have the possibility to create unites animations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So, how we can benefit from these decoupling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>----</a:t>
            </a:r>
          </a:p>
          <a:p>
            <a:endParaRPr lang="fr-BE" dirty="0" smtClean="0"/>
          </a:p>
          <a:p>
            <a:r>
              <a:rPr lang="fr-BE" dirty="0" err="1" smtClean="0"/>
              <a:t>We</a:t>
            </a:r>
            <a:r>
              <a:rPr lang="fr-BE" dirty="0" smtClean="0"/>
              <a:t> have</a:t>
            </a:r>
            <a:r>
              <a:rPr lang="fr-BE" baseline="0" dirty="0" smtClean="0"/>
              <a:t> </a:t>
            </a:r>
            <a:r>
              <a:rPr lang="fr-BE" baseline="0" dirty="0" err="1" smtClean="0"/>
              <a:t>see</a:t>
            </a:r>
            <a:r>
              <a:rPr lang="fr-BE" baseline="0" dirty="0" smtClean="0"/>
              <a:t> </a:t>
            </a:r>
            <a:r>
              <a:rPr lang="fr-BE" baseline="0" dirty="0" err="1" smtClean="0"/>
              <a:t>that</a:t>
            </a:r>
            <a:r>
              <a:rPr lang="fr-BE" baseline="0" dirty="0" smtClean="0"/>
              <a:t> the transformation </a:t>
            </a:r>
            <a:r>
              <a:rPr lang="fr-BE" baseline="0" dirty="0" err="1" smtClean="0"/>
              <a:t>is</a:t>
            </a:r>
            <a:r>
              <a:rPr lang="fr-BE" baseline="0" dirty="0" smtClean="0"/>
              <a:t> </a:t>
            </a:r>
            <a:r>
              <a:rPr lang="fr-BE" baseline="0" dirty="0" err="1" smtClean="0"/>
              <a:t>decomposed</a:t>
            </a:r>
            <a:r>
              <a:rPr lang="fr-BE" baseline="0" dirty="0" smtClean="0"/>
              <a:t> on transformation unit </a:t>
            </a:r>
          </a:p>
          <a:p>
            <a:r>
              <a:rPr lang="fr-BE" baseline="0" dirty="0" err="1" smtClean="0"/>
              <a:t>We</a:t>
            </a:r>
            <a:r>
              <a:rPr lang="fr-BE" baseline="0" dirty="0" smtClean="0"/>
              <a:t> </a:t>
            </a:r>
            <a:r>
              <a:rPr lang="fr-BE" baseline="0" dirty="0" err="1" smtClean="0"/>
              <a:t>following</a:t>
            </a:r>
            <a:r>
              <a:rPr lang="fr-BE" baseline="0" dirty="0" smtClean="0"/>
              <a:t> the </a:t>
            </a:r>
            <a:r>
              <a:rPr lang="fr-BE" baseline="0" dirty="0" err="1" smtClean="0"/>
              <a:t>same</a:t>
            </a:r>
            <a:r>
              <a:rPr lang="fr-BE" baseline="0" dirty="0" smtClean="0"/>
              <a:t> </a:t>
            </a:r>
            <a:r>
              <a:rPr lang="fr-BE" baseline="0" dirty="0" err="1" smtClean="0"/>
              <a:t>appro</a:t>
            </a:r>
            <a:r>
              <a:rPr lang="fr-BE" baseline="0" dirty="0" smtClean="0"/>
              <a:t>	</a:t>
            </a:r>
            <a:r>
              <a:rPr lang="fr-BE" baseline="0" dirty="0" err="1" smtClean="0"/>
              <a:t>ach</a:t>
            </a:r>
            <a:r>
              <a:rPr lang="fr-BE" baseline="0" dirty="0" smtClean="0"/>
              <a:t> ,,</a:t>
            </a:r>
            <a:endParaRPr lang="en-US" dirty="0" smtClean="0"/>
          </a:p>
          <a:p>
            <a:r>
              <a:rPr lang="en-US" dirty="0" smtClean="0"/>
              <a:t>Our objective is to decompose  the animation on small animation unit and link each transformation with </a:t>
            </a:r>
            <a:r>
              <a:rPr lang="en-US" dirty="0" err="1" smtClean="0"/>
              <a:t>ts</a:t>
            </a:r>
            <a:r>
              <a:rPr lang="en-US" dirty="0" smtClean="0"/>
              <a:t> </a:t>
            </a:r>
            <a:r>
              <a:rPr lang="en-US" dirty="0" err="1" smtClean="0"/>
              <a:t>corresposing</a:t>
            </a:r>
            <a:r>
              <a:rPr lang="en-US" dirty="0" smtClean="0"/>
              <a:t> units</a:t>
            </a:r>
            <a:r>
              <a:rPr lang="en-US" baseline="0" dirty="0" smtClean="0"/>
              <a:t> animations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fr-BE" baseline="0" dirty="0" smtClean="0"/>
          </a:p>
          <a:p>
            <a:endParaRPr lang="fr-FR" baseline="0" dirty="0" smtClean="0"/>
          </a:p>
          <a:p>
            <a:r>
              <a:rPr lang="fr-FR" baseline="0" dirty="0" err="1" smtClean="0"/>
              <a:t>Also</a:t>
            </a:r>
            <a:r>
              <a:rPr lang="fr-FR" baseline="0" dirty="0" smtClean="0"/>
              <a:t>, </a:t>
            </a:r>
          </a:p>
          <a:p>
            <a:r>
              <a:rPr lang="fr-FR" baseline="0" dirty="0" smtClean="0"/>
              <a:t>So, if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</a:p>
          <a:p>
            <a:endParaRPr lang="fr-FR" baseline="0" dirty="0" smtClean="0"/>
          </a:p>
          <a:p>
            <a:r>
              <a:rPr lang="fr-FR" baseline="0" dirty="0" smtClean="0"/>
              <a:t>Is </a:t>
            </a:r>
            <a:r>
              <a:rPr lang="fr-FR" baseline="0" dirty="0" err="1" smtClean="0"/>
              <a:t>because</a:t>
            </a:r>
            <a:r>
              <a:rPr lang="fr-FR" baseline="0" dirty="0" smtClean="0"/>
              <a:t> </a:t>
            </a:r>
          </a:p>
          <a:p>
            <a:endParaRPr lang="fr-FR" baseline="0" dirty="0" smtClean="0"/>
          </a:p>
          <a:p>
            <a:r>
              <a:rPr lang="fr-FR" baseline="0" dirty="0" smtClean="0"/>
              <a:t>I </a:t>
            </a:r>
            <a:r>
              <a:rPr lang="fr-FR" baseline="0" dirty="0" err="1" smtClean="0"/>
              <a:t>there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a … </a:t>
            </a:r>
            <a:r>
              <a:rPr lang="fr-FR" baseline="0" dirty="0" err="1" smtClean="0"/>
              <a:t>then</a:t>
            </a:r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err="1" smtClean="0"/>
              <a:t>However</a:t>
            </a:r>
            <a:r>
              <a:rPr lang="fr-FR" baseline="0" dirty="0" smtClean="0"/>
              <a:t> 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4244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 making the animation design more flexible , we have propose to use the mapping concept in different way: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First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On TU can be used multiple Animation unit</a:t>
            </a:r>
            <a:endParaRPr lang="en-US" b="0" dirty="0" smtClean="0">
              <a:effectLst/>
            </a:endParaRPr>
          </a:p>
          <a:p>
            <a:pPr rtl="0"/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So this mapping concept  between animation and transformation will be used different scenarios  one to one, one to many or many to many , in order to 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achieve more flexibility in MA animation and Enable the reuse of AUs 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fr-FR" sz="1200" b="1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endParaRPr lang="fr-FR" sz="1200" b="1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In the first scenario of mapping, we attach one AU to one AU . This means that that a single UT to be visualized in multiple MA ( flexibility concept)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-Second, we attach many more granular  sets of AUs with  one TU.</a:t>
            </a:r>
            <a:endParaRPr lang="en-US" b="0" dirty="0" smtClean="0">
              <a:effectLst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For 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example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 consider alternatives and options and cover all stakeholder view points and views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Monolotique</a:t>
            </a:r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Based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on single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animation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Its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way</a:t>
            </a:r>
            <a:endParaRPr lang="fr-FR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9384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In the other hand ,  this mapping enabling the reuse across DSLs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Son ,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 can reuse AU for several TU of different DSL.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For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example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the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both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unit transformations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fire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and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moveRight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can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be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use the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same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animation unit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just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by remplace the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token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by the persona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pacman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and the place by the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the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location CELL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2444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- Following our</a:t>
            </a:r>
            <a:r>
              <a:rPr lang="en-US" b="0" baseline="0" dirty="0" smtClean="0"/>
              <a:t> vision to provide a </a:t>
            </a:r>
            <a:r>
              <a:rPr lang="en-US" sz="1200" b="0" u="sng" dirty="0" smtClean="0">
                <a:solidFill>
                  <a:srgbClr val="000000"/>
                </a:solidFill>
                <a:latin typeface="LinLibertineT"/>
              </a:rPr>
              <a:t>Reusable </a:t>
            </a:r>
            <a:r>
              <a:rPr lang="en-US" sz="1200" b="0" dirty="0" smtClean="0">
                <a:solidFill>
                  <a:srgbClr val="000000"/>
                </a:solidFill>
                <a:latin typeface="LinLibertineT"/>
              </a:rPr>
              <a:t> and </a:t>
            </a:r>
            <a:r>
              <a:rPr lang="en-US" sz="1200" b="0" u="sng" dirty="0" smtClean="0">
                <a:solidFill>
                  <a:srgbClr val="000000"/>
                </a:solidFill>
                <a:latin typeface="LinLibertineT"/>
              </a:rPr>
              <a:t>flexible </a:t>
            </a:r>
            <a:r>
              <a:rPr lang="en-US" sz="1200" b="0" dirty="0" smtClean="0">
                <a:solidFill>
                  <a:srgbClr val="000000"/>
                </a:solidFill>
                <a:latin typeface="LinLibertineT"/>
              </a:rPr>
              <a:t>components for designing MA Tools (</a:t>
            </a:r>
            <a:r>
              <a:rPr lang="en-US" sz="1200" b="0" dirty="0" smtClean="0">
                <a:solidFill>
                  <a:srgbClr val="FF0000"/>
                </a:solidFill>
              </a:rPr>
              <a:t>Enable the reuse of AUs </a:t>
            </a:r>
            <a:r>
              <a:rPr lang="en-US" sz="1200" b="0" baseline="0" dirty="0" smtClean="0">
                <a:solidFill>
                  <a:srgbClr val="FF0000"/>
                </a:solidFill>
              </a:rPr>
              <a:t> </a:t>
            </a:r>
            <a:r>
              <a:rPr lang="en-US" sz="1200" b="0" dirty="0" smtClean="0">
                <a:solidFill>
                  <a:srgbClr val="000000"/>
                </a:solidFill>
                <a:latin typeface="LinLibertineT"/>
              </a:rPr>
              <a:t>For different DSL)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sz="1200" b="0" dirty="0" smtClean="0">
              <a:solidFill>
                <a:srgbClr val="000000"/>
              </a:solidFill>
              <a:latin typeface="LinLibertineT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b="0" dirty="0" smtClean="0"/>
              <a:t>- Following our</a:t>
            </a:r>
            <a:r>
              <a:rPr lang="en-US" b="0" baseline="0" dirty="0" smtClean="0"/>
              <a:t> vision to provide a </a:t>
            </a:r>
            <a:r>
              <a:rPr lang="en-US" sz="1200" b="0" u="sng" dirty="0" smtClean="0">
                <a:solidFill>
                  <a:srgbClr val="000000"/>
                </a:solidFill>
                <a:latin typeface="LinLibertineT"/>
              </a:rPr>
              <a:t>Reusable</a:t>
            </a:r>
            <a:r>
              <a:rPr lang="en-US" sz="1200" b="0" dirty="0" smtClean="0">
                <a:solidFill>
                  <a:srgbClr val="000000"/>
                </a:solidFill>
                <a:latin typeface="LinLibertineT"/>
              </a:rPr>
              <a:t>   and </a:t>
            </a:r>
            <a:r>
              <a:rPr lang="en-US" sz="1200" b="0" u="sng" dirty="0" smtClean="0">
                <a:solidFill>
                  <a:srgbClr val="000000"/>
                </a:solidFill>
                <a:latin typeface="LinLibertineT"/>
              </a:rPr>
              <a:t>flexible</a:t>
            </a:r>
            <a:r>
              <a:rPr lang="en-US" sz="1200" b="0" dirty="0" smtClean="0">
                <a:solidFill>
                  <a:srgbClr val="000000"/>
                </a:solidFill>
                <a:latin typeface="LinLibertineT"/>
              </a:rPr>
              <a:t> components for designing MA , 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We have identified three Key Challenges : </a:t>
            </a:r>
            <a:b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cap="small" dirty="0" smtClean="0">
                <a:solidFill>
                  <a:prstClr val="black"/>
                </a:solidFill>
              </a:rPr>
              <a:t>E</a:t>
            </a:r>
            <a:r>
              <a:rPr lang="en-US" sz="1800" b="0" dirty="0" smtClean="0">
                <a:solidFill>
                  <a:prstClr val="black"/>
                </a:solidFill>
              </a:rPr>
              <a:t>xplicitly define CS for easily </a:t>
            </a:r>
            <a:r>
              <a:rPr lang="en-US" sz="1800" b="0" baseline="0" dirty="0" smtClean="0">
                <a:solidFill>
                  <a:prstClr val="black"/>
                </a:solidFill>
              </a:rPr>
              <a:t> </a:t>
            </a:r>
            <a:r>
              <a:rPr lang="en-US" sz="1800" b="0" dirty="0" smtClean="0">
                <a:solidFill>
                  <a:prstClr val="black"/>
                </a:solidFill>
              </a:rPr>
              <a:t>expressing MA;</a:t>
            </a:r>
            <a:r>
              <a:rPr lang="en-US" sz="2400" b="0" dirty="0" smtClean="0">
                <a:solidFill>
                  <a:prstClr val="black"/>
                </a:solidFill>
              </a:rPr>
              <a:t> 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cap="small" dirty="0" smtClean="0">
                <a:solidFill>
                  <a:prstClr val="black"/>
                </a:solidFill>
              </a:rPr>
              <a:t>B</a:t>
            </a:r>
            <a:r>
              <a:rPr lang="en-US" sz="1800" b="0" dirty="0" smtClean="0">
                <a:solidFill>
                  <a:prstClr val="black"/>
                </a:solidFill>
              </a:rPr>
              <a:t>uild an MA language to express AU in a compositional way, 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cap="small" dirty="0" smtClean="0">
                <a:solidFill>
                  <a:prstClr val="black"/>
                </a:solidFill>
              </a:rPr>
              <a:t>E</a:t>
            </a:r>
            <a:r>
              <a:rPr lang="en-US" sz="1800" b="0" dirty="0" smtClean="0">
                <a:solidFill>
                  <a:prstClr val="black"/>
                </a:solidFill>
              </a:rPr>
              <a:t>xplicitly relate MA units with their transformation counterparts</a:t>
            </a:r>
            <a:endParaRPr lang="en-US" sz="3200" b="0" dirty="0" smtClean="0">
              <a:solidFill>
                <a:prstClr val="black"/>
              </a:solidFill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sz="1200" b="0" dirty="0" smtClean="0">
              <a:solidFill>
                <a:srgbClr val="000000"/>
              </a:solidFill>
              <a:latin typeface="LinLibertineT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dirty="0" smtClean="0">
                <a:solidFill>
                  <a:srgbClr val="000000"/>
                </a:solidFill>
                <a:latin typeface="LinLibertineT"/>
              </a:rPr>
              <a:t>-----------------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 smtClean="0">
              <a:solidFill>
                <a:srgbClr val="000000"/>
              </a:solidFill>
              <a:latin typeface="LinLibertineT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- Three Key Challenges must be discussed: </a:t>
            </a:r>
            <a:b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cap="small" dirty="0" smtClean="0">
                <a:solidFill>
                  <a:prstClr val="black"/>
                </a:solidFill>
              </a:rPr>
              <a:t>E</a:t>
            </a:r>
            <a:r>
              <a:rPr lang="en-US" sz="1800" b="0" dirty="0" smtClean="0">
                <a:solidFill>
                  <a:prstClr val="black"/>
                </a:solidFill>
              </a:rPr>
              <a:t>xplicitly define CS for easily expressing MA;</a:t>
            </a:r>
            <a:r>
              <a:rPr lang="en-US" sz="2400" b="0" dirty="0" smtClean="0">
                <a:solidFill>
                  <a:prstClr val="black"/>
                </a:solidFill>
              </a:rPr>
              <a:t> 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cap="small" dirty="0" smtClean="0">
                <a:solidFill>
                  <a:prstClr val="black"/>
                </a:solidFill>
              </a:rPr>
              <a:t>B</a:t>
            </a:r>
            <a:r>
              <a:rPr lang="en-US" sz="1800" b="0" dirty="0" smtClean="0">
                <a:solidFill>
                  <a:prstClr val="black"/>
                </a:solidFill>
              </a:rPr>
              <a:t>uild an MA language to express AU in a compositional way, 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cap="small" dirty="0" smtClean="0">
                <a:solidFill>
                  <a:prstClr val="black"/>
                </a:solidFill>
              </a:rPr>
              <a:t>E</a:t>
            </a:r>
            <a:r>
              <a:rPr lang="en-US" sz="1800" b="0" dirty="0" smtClean="0">
                <a:solidFill>
                  <a:prstClr val="black"/>
                </a:solidFill>
              </a:rPr>
              <a:t>xplicitly relate MA units with their transformation counterparts</a:t>
            </a:r>
            <a:endParaRPr lang="en-US" sz="3200" b="0" dirty="0" smtClean="0">
              <a:solidFill>
                <a:prstClr val="black"/>
              </a:solidFill>
            </a:endParaRPr>
          </a:p>
          <a:p>
            <a:pPr marL="342900" indent="-342900" algn="ctr">
              <a:buFont typeface="Wingdings" panose="05000000000000000000" pitchFamily="2" charset="2"/>
              <a:buChar char="à"/>
              <a:defRPr/>
            </a:pPr>
            <a:endParaRPr lang="en-US" sz="1600" b="1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defRPr/>
            </a:pPr>
            <a:endParaRPr lang="en-US" sz="16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9683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challenge: Concrete Syntax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3930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cap="small" dirty="0" smtClean="0">
                <a:solidFill>
                  <a:prstClr val="black"/>
                </a:solidFill>
              </a:rPr>
              <a:t>To E</a:t>
            </a:r>
            <a:r>
              <a:rPr lang="en-US" sz="1800" dirty="0" smtClean="0">
                <a:solidFill>
                  <a:prstClr val="black"/>
                </a:solidFill>
              </a:rPr>
              <a:t>xplicitly define CS for expressing MA;</a:t>
            </a:r>
            <a:r>
              <a:rPr lang="en-US" sz="2400" dirty="0" smtClean="0">
                <a:solidFill>
                  <a:prstClr val="black"/>
                </a:solidFill>
              </a:rPr>
              <a:t> we need a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Complex Rendering Patterns</a:t>
            </a:r>
            <a:endParaRPr lang="en-US" sz="2400" dirty="0" smtClean="0">
              <a:solidFill>
                <a:prstClr val="black"/>
              </a:solidFill>
            </a:endParaRPr>
          </a:p>
          <a:p>
            <a:pPr marL="171450" indent="-171450" rtl="0">
              <a:buFontTx/>
              <a:buChar char="-"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 explain the challenges related to a complex rendering patterns, </a:t>
            </a: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let’s consider the following example that illustrate the CS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of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Finite -state machine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ere we have the visual representation of FSM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(Kind state : symbol for Regular, INITIAL and FINAL states and transition)</a:t>
            </a:r>
          </a:p>
          <a:p>
            <a:pPr marL="171450" indent="-171450" rtl="0">
              <a:buFontTx/>
              <a:buChar char="-"/>
            </a:pPr>
            <a:r>
              <a:rPr lang="en-US" b="0" dirty="0" smtClean="0">
                <a:effectLst/>
              </a:rPr>
              <a:t>We can consider three Usages</a:t>
            </a: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  - The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element can be mapped by visual element of concrete syntax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  - For instance the state of FSM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can be represent by a class State that is a generalization of three class initial, final and regular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  - So, to visualize this model, we associate for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each class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corresponding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visual element of the CS</a:t>
            </a:r>
            <a:endParaRPr lang="en-US" b="1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1490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In the second scenario, the representation of the rendering function is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based on enumerate of these three kind of states, </a:t>
            </a: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in this case to visualize the CS , we must write the queries explicitly using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query languages (like OCL-style constraint.) to define the rendering function</a:t>
            </a:r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07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995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In the third scenario, the INITIAL, FINAL  and REGULAR states are defined based on references.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So the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rendering function is defined as set of OCL expression  based on references evaluation</a:t>
            </a:r>
            <a:endParaRPr lang="en-US" b="0" dirty="0" smtClean="0">
              <a:effectLst/>
            </a:endParaRPr>
          </a:p>
          <a:p>
            <a:endParaRPr lang="fr-FR" dirty="0" smtClean="0"/>
          </a:p>
          <a:p>
            <a:r>
              <a:rPr lang="en-US" dirty="0" smtClean="0"/>
              <a:t>So,</a:t>
            </a:r>
            <a:r>
              <a:rPr lang="en-US" baseline="0" dirty="0" smtClean="0"/>
              <a:t> </a:t>
            </a:r>
            <a:r>
              <a:rPr lang="en-US" dirty="0" smtClean="0"/>
              <a:t>From this example, one can see from</a:t>
            </a:r>
            <a:r>
              <a:rPr lang="en-US" baseline="0" dirty="0" smtClean="0"/>
              <a:t> </a:t>
            </a:r>
            <a:r>
              <a:rPr lang="en-US" dirty="0" smtClean="0"/>
              <a:t>a simple DSL ,</a:t>
            </a:r>
            <a:r>
              <a:rPr lang="en-US" baseline="0" dirty="0" smtClean="0"/>
              <a:t> a </a:t>
            </a:r>
            <a:r>
              <a:rPr lang="en-US" dirty="0" smtClean="0"/>
              <a:t>multiple 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rendering </a:t>
            </a:r>
            <a:r>
              <a:rPr lang="en-US" dirty="0" smtClean="0"/>
              <a:t>scenarios that must be considered</a:t>
            </a:r>
          </a:p>
          <a:p>
            <a:r>
              <a:rPr lang="en-US" dirty="0" smtClean="0"/>
              <a:t>In fact, we need a complex rendering patterns to handle these scenarios,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fr-FR" baseline="0" dirty="0" smtClean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9120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-Other feature must be considered in rendering function is to Integrating “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insideness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” natively</a:t>
            </a:r>
            <a:endParaRPr lang="en-US" b="0" dirty="0" smtClean="0">
              <a:effectLst/>
            </a:endParaRPr>
          </a:p>
          <a:p>
            <a:pPr rtl="0"/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-- To more understand the problem, consider the composition notion between the class and its attributes</a:t>
            </a:r>
            <a:endParaRPr lang="en-US" b="0" dirty="0" smtClean="0">
              <a:effectLst/>
            </a:endParaRPr>
          </a:p>
          <a:p>
            <a:pPr rtl="0"/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-in the concrete syntax usually we associate a graphical element to each class of abstract syntax</a:t>
            </a:r>
            <a:endParaRPr lang="en-US" b="0" dirty="0" smtClean="0">
              <a:effectLst/>
            </a:endParaRPr>
          </a:p>
          <a:p>
            <a:pPr rtl="0"/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-So nesting and placing one graphic element on top of another, called  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insideness</a:t>
            </a:r>
            <a:endParaRPr lang="en-US" b="0" dirty="0" smtClean="0">
              <a:effectLst/>
            </a:endParaRPr>
          </a:p>
          <a:p>
            <a:pPr rtl="0"/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-For example in 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pacman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DSL the relationship in -&gt; means to place the 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personna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in the cell center</a:t>
            </a:r>
            <a:endParaRPr lang="en-US" b="0" dirty="0" smtClean="0">
              <a:effectLst/>
            </a:endParaRPr>
          </a:p>
          <a:p>
            <a:pPr rtl="0"/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-So this notion does not exist natively, however, defining  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insidness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from scratch its complex task and error prone, so we need to define a dedicated solution </a:t>
            </a:r>
            <a:r>
              <a:rPr lang="en-US" dirty="0" smtClean="0"/>
              <a:t>to fully unlock the potential of MA engineering,</a:t>
            </a:r>
            <a:br>
              <a:rPr lang="en-US" dirty="0" smtClean="0"/>
            </a:br>
            <a:endParaRPr lang="fr-FR" b="0" dirty="0" smtClean="0">
              <a:effectLst/>
            </a:endParaRP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fr-FR" b="0" dirty="0" smtClean="0">
                <a:effectLst/>
              </a:rPr>
              <a:t>----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fr-FR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Au MM, j’ai la notion de composition,  graphique a donne ca</a:t>
            </a:r>
            <a:endParaRPr lang="fr-FR" b="0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Un truc dédié -&gt;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natively</a:t>
            </a:r>
            <a:endParaRPr lang="fr-FR" b="0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-cette notion n’est pas nativement existe (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that does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not exist natively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 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)</a:t>
            </a:r>
            <a:endParaRPr lang="fr-FR" b="0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Laisser ca pour l’utilisateur c’est difficile (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howver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defining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from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scratch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irs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complex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task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and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error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prone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so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define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dedicated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solution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unlock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fully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 MA designer)</a:t>
            </a:r>
            <a:endParaRPr lang="fr-FR" b="0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Associer un élément graphique a chaque classe</a:t>
            </a:r>
            <a:endParaRPr lang="fr-FR" b="0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Truc au milieu -&gt; position</a:t>
            </a:r>
            <a:endParaRPr lang="fr-FR" b="0" dirty="0" smtClean="0">
              <a:effectLst/>
            </a:endParaRPr>
          </a:p>
          <a:p>
            <a:r>
              <a:rPr lang="fr-FR" b="0" dirty="0" smtClean="0">
                <a:effectLst/>
              </a:rPr>
              <a:t/>
            </a:r>
            <a:br>
              <a:rPr lang="fr-FR" b="0" dirty="0" smtClean="0">
                <a:effectLst/>
              </a:rPr>
            </a:br>
            <a:r>
              <a:rPr lang="fr-FR" b="0" dirty="0" smtClean="0">
                <a:effectLst/>
              </a:rPr>
              <a:t>___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dirty="0" smtClean="0"/>
              <a:t>Placer sue l’autre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dirty="0" err="1" smtClean="0"/>
              <a:t>Impriquer</a:t>
            </a:r>
            <a:r>
              <a:rPr lang="fr-BE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dirty="0" smtClean="0"/>
              <a:t>Voici la </a:t>
            </a:r>
            <a:r>
              <a:rPr lang="fr-BE" dirty="0" err="1" smtClean="0"/>
              <a:t>re</a:t>
            </a:r>
            <a:r>
              <a:rPr lang="fr-BE" dirty="0" smtClean="0"/>
              <a:t> </a:t>
            </a:r>
            <a:r>
              <a:rPr lang="fr-BE" dirty="0" err="1" smtClean="0"/>
              <a:t>presenttaion</a:t>
            </a:r>
            <a:r>
              <a:rPr lang="fr-BE" dirty="0" smtClean="0"/>
              <a:t> </a:t>
            </a:r>
            <a:r>
              <a:rPr lang="fr-BE" dirty="0" err="1" smtClean="0"/>
              <a:t>grapuque</a:t>
            </a:r>
            <a:r>
              <a:rPr lang="fr-BE" dirty="0" smtClean="0"/>
              <a:t> qui </a:t>
            </a:r>
            <a:r>
              <a:rPr lang="fr-BE" dirty="0" err="1" smtClean="0"/>
              <a:t>coresspond</a:t>
            </a:r>
            <a:r>
              <a:rPr lang="fr-BE" dirty="0" smtClean="0"/>
              <a:t> </a:t>
            </a:r>
            <a:endParaRPr lang="en-US" dirty="0" smtClean="0"/>
          </a:p>
          <a:p>
            <a:pPr marL="171450" indent="-171450" rtl="0">
              <a:buFontTx/>
              <a:buChar char="-"/>
            </a:pPr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marL="171450" indent="-171450" rtl="0">
              <a:buFontTx/>
              <a:buChar char="-"/>
            </a:pPr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marL="171450" indent="-171450" rtl="0">
              <a:buFontTx/>
              <a:buChar char="-"/>
            </a:pPr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marL="171450" indent="-171450" rtl="0">
              <a:buFontTx/>
              <a:buChar char="-"/>
            </a:pPr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marL="171450" indent="-171450" rtl="0">
              <a:buFontTx/>
              <a:buChar char="-"/>
            </a:pPr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marL="171450" indent="-171450" rtl="0">
              <a:buFontTx/>
              <a:buChar char="-"/>
            </a:pP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To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more understand the problem, consider 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he scenario of Pacman game when persona Pacman eats ghost</a:t>
            </a:r>
            <a:endParaRPr lang="en-US" b="0" dirty="0" smtClean="0">
              <a:effectLst/>
            </a:endParaRPr>
          </a:p>
          <a:p>
            <a:pPr marL="0" indent="0" rtl="0">
              <a:buFontTx/>
              <a:buNone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As we can see,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his illusion can be specifies by sequence of animation in sequential and parallel mode</a:t>
            </a:r>
          </a:p>
          <a:p>
            <a:pPr marL="0" indent="0" rtl="0">
              <a:buFontTx/>
              <a:buNone/>
            </a:pPr>
            <a:endParaRPr lang="en-US" b="0" dirty="0" smtClean="0">
              <a:effectLst/>
            </a:endParaRP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So a complex visual effect, can obtained by  Sequences  of  images chained to provide this illusion</a:t>
            </a:r>
          </a:p>
          <a:p>
            <a:pPr marL="171450" indent="-171450" rtl="0">
              <a:buFontTx/>
              <a:buChar char="-"/>
            </a:pPr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----</a:t>
            </a:r>
          </a:p>
          <a:p>
            <a:pPr marL="171450" indent="-171450" rtl="0">
              <a:buFontTx/>
              <a:buChar char="-"/>
            </a:pPr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J’ai la notion de composition </a:t>
            </a:r>
            <a:endParaRPr lang="en-US" b="0" dirty="0" smtClean="0">
              <a:effectLst/>
            </a:endParaRPr>
          </a:p>
          <a:p>
            <a:pPr rtl="0"/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----------------------------</a:t>
            </a: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Au MM, j’ai la notion de composition,  graphique a donne ca</a:t>
            </a:r>
            <a:endParaRPr lang="fr-FR" b="0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Un truc dédié -&gt;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natively</a:t>
            </a:r>
            <a:endParaRPr lang="fr-FR" b="0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-cette notion n’est pas nativement existe (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that does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not exist natively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 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)</a:t>
            </a:r>
            <a:endParaRPr lang="fr-FR" b="0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Laisser ca pour l’utilisateur c’est difficile (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howver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defining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from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scratch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irs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complex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task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and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error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prone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so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define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dedicated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solution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unlock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fully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 MA designer)</a:t>
            </a:r>
            <a:endParaRPr lang="fr-FR" b="0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Associer un élément graphique a chaque classe</a:t>
            </a:r>
            <a:endParaRPr lang="fr-FR" b="0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Truc au milieu -&gt; position</a:t>
            </a:r>
            <a:endParaRPr lang="fr-FR" b="0" dirty="0" smtClean="0">
              <a:effectLst/>
            </a:endParaRPr>
          </a:p>
          <a:p>
            <a:r>
              <a:rPr lang="fr-FR" b="0" dirty="0" smtClean="0">
                <a:effectLst/>
              </a:rPr>
              <a:t/>
            </a:r>
            <a:br>
              <a:rPr lang="fr-FR" b="0" dirty="0" smtClean="0">
                <a:effectLst/>
              </a:rPr>
            </a:br>
            <a:r>
              <a:rPr lang="fr-FR" b="0" dirty="0" smtClean="0">
                <a:effectLst/>
              </a:rPr>
              <a:t>___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dirty="0" smtClean="0"/>
              <a:t>Placer sue l’autre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dirty="0" err="1" smtClean="0"/>
              <a:t>Impriquer</a:t>
            </a:r>
            <a:r>
              <a:rPr lang="fr-BE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dirty="0" smtClean="0"/>
              <a:t>Voici la </a:t>
            </a:r>
            <a:r>
              <a:rPr lang="fr-BE" dirty="0" err="1" smtClean="0"/>
              <a:t>re</a:t>
            </a:r>
            <a:r>
              <a:rPr lang="fr-BE" dirty="0" smtClean="0"/>
              <a:t> </a:t>
            </a:r>
            <a:r>
              <a:rPr lang="fr-BE" dirty="0" err="1" smtClean="0"/>
              <a:t>presenttaion</a:t>
            </a:r>
            <a:r>
              <a:rPr lang="fr-BE" dirty="0" smtClean="0"/>
              <a:t> </a:t>
            </a:r>
            <a:r>
              <a:rPr lang="fr-BE" dirty="0" err="1" smtClean="0"/>
              <a:t>grapuque</a:t>
            </a:r>
            <a:r>
              <a:rPr lang="fr-BE" dirty="0" smtClean="0"/>
              <a:t> qui </a:t>
            </a:r>
            <a:r>
              <a:rPr lang="fr-BE" dirty="0" err="1" smtClean="0"/>
              <a:t>coresspond</a:t>
            </a:r>
            <a:r>
              <a:rPr lang="fr-BE" dirty="0" smtClean="0"/>
              <a:t> </a:t>
            </a:r>
            <a:endParaRPr lang="en-US" dirty="0" smtClean="0"/>
          </a:p>
          <a:p>
            <a:endParaRPr lang="fr-FR" b="0" dirty="0" smtClean="0">
              <a:effectLst/>
            </a:endParaRPr>
          </a:p>
          <a:p>
            <a:r>
              <a:rPr lang="fr-FR" b="0" dirty="0" smtClean="0">
                <a:effectLst/>
              </a:rPr>
              <a:t/>
            </a:r>
            <a:br>
              <a:rPr lang="fr-FR" b="0" dirty="0" smtClean="0">
                <a:effectLst/>
              </a:rPr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66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In the Complex Rendering Patterns, we must support animations natively, regarding the high demands of UX design usability,</a:t>
            </a:r>
            <a:endParaRPr lang="en-US" b="0" dirty="0" smtClean="0">
              <a:effectLst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This feature means the capabilities to assist designers create a successful animation product by browsing the existing graphical element, enriching, editing and customizing them.</a:t>
            </a:r>
            <a:endParaRPr lang="en-US" b="0" dirty="0" smtClean="0">
              <a:effectLst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So, we believe that providing a  visual language, allows designers to take advantage of flexibility and reusability of its library component.</a:t>
            </a:r>
          </a:p>
          <a:p>
            <a:pPr marL="171450" indent="-171450" rtl="0">
              <a:buFontTx/>
              <a:buChar char="-"/>
            </a:pPr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- A Visual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language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allows editing of the properties of the selected elements in the canvas and adopting a drug-and-drop style for the animation building</a:t>
            </a:r>
            <a:endParaRPr lang="en-US" b="0" dirty="0" smtClean="0">
              <a:effectLst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This make it more an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animation design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flexible and fully unlock the CM engineering potential.</a:t>
            </a:r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fr-FR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472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As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konw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to design a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domain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specifi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language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:</a:t>
            </a:r>
          </a:p>
          <a:p>
            <a:pPr rtl="0"/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have ,,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As we know in the MDE, we have, at  the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level the language designer, who is responsible to design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for a specific domain 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Transformation expert  define the behavioral semantic of the language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At the level of  model the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modeller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designe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models conforms to the MM using dedicated editor 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These models be transformed  for different purpose like debugging , code generation and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ana-lyisis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As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know in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MDE,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have, at  the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level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language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designer,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who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is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responsible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for design a DSL</a:t>
            </a:r>
          </a:p>
          <a:p>
            <a:pPr marL="171450" indent="-171450" rtl="0">
              <a:buFontTx/>
              <a:buChar char="-"/>
            </a:pP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At the model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level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have the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modeller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,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his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task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is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to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define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 model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conforms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to a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endParaRPr lang="fr-FR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Tranformation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expert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actor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his role is to define the language semantic and generate the application of end users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In this study, we introduce a MA designer as new role, to define the  animation according to the MT execution,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 In MDE we have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Actors  at different level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at the level of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 we have language designer who is responsible to design a DSML</a:t>
            </a:r>
          </a:p>
          <a:p>
            <a:pPr marL="0" indent="0" rtl="0">
              <a:buFontTx/>
              <a:buNone/>
            </a:pPr>
            <a:endParaRPr lang="en-US" b="0" dirty="0" smtClean="0">
              <a:effectLst/>
            </a:endParaRP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At the Model level, we found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modeller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his task is to define a model that must be conform to MM</a:t>
            </a:r>
          </a:p>
          <a:p>
            <a:pPr marL="0" indent="0" rtl="0">
              <a:buFontTx/>
              <a:buNone/>
            </a:pPr>
            <a:endParaRPr lang="en-US" b="0" dirty="0" smtClean="0">
              <a:effectLst/>
            </a:endParaRP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third actor is transformation expert, his role is to define the language semantic and generate the application of end users</a:t>
            </a:r>
          </a:p>
          <a:p>
            <a:pPr marL="0" indent="0" rtl="0">
              <a:buFontTx/>
              <a:buNone/>
            </a:pPr>
            <a:endParaRPr lang="en-US" b="0" dirty="0" smtClean="0">
              <a:effectLst/>
            </a:endParaRP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Here, we need to introduce a MA as new role, to define the  animation corresponding to the MT execution,</a:t>
            </a:r>
          </a:p>
          <a:p>
            <a:pPr marL="171450" indent="-171450" rtl="0">
              <a:buFontTx/>
              <a:buChar char="-"/>
            </a:pPr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-------</a:t>
            </a:r>
          </a:p>
          <a:p>
            <a:pPr marL="171450" indent="-171450" rtl="0">
              <a:buFontTx/>
              <a:buChar char="-"/>
            </a:pPr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DSL designer (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engineer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)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define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and the transformation for the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execution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Transformation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designer :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define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transformation pour autre choses comme le test , la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verification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la validation, etc.</a:t>
            </a:r>
          </a:p>
          <a:p>
            <a:pPr marL="171450" indent="-171450" rtl="0">
              <a:buFontTx/>
              <a:buChar char="-"/>
            </a:pPr>
            <a:endParaRPr lang="fr-BE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Animation: relier l’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execution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de l’animation avec la transformation </a:t>
            </a:r>
          </a:p>
          <a:p>
            <a:pPr marL="171450" indent="-171450" rtl="0">
              <a:buFontTx/>
              <a:buChar char="-"/>
            </a:pP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Toutes les variables sont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discretes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le temps est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descret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</a:p>
          <a:p>
            <a:pPr marL="171450" indent="-171450" rtl="0">
              <a:buFontTx/>
              <a:buChar char="-"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71804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Now, we move to the second challenge :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MA Specification</a:t>
            </a:r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4802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7" charset="0"/>
                <a:ea typeface="ＭＳ Ｐゴシック" charset="0"/>
                <a:cs typeface="ＭＳ Ｐゴシック" charset="0"/>
              </a:rPr>
              <a:t>The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oordination</a:t>
            </a:r>
            <a:r>
              <a:rPr lang="fr-FR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aseline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Animations and transformation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7" charset="0"/>
                <a:ea typeface="ＭＳ Ｐゴシック" charset="0"/>
                <a:cs typeface="ＭＳ Ｐゴシック" charset="0"/>
              </a:rPr>
              <a:t>chain,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is driven by trigger  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events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in witch, </a:t>
            </a:r>
            <a:r>
              <a:rPr lang="en-US" baseline="0" dirty="0" smtClean="0"/>
              <a:t> one step of transformation triggers  one or several animation steps,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For instance,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from</a:t>
            </a:r>
            <a:r>
              <a:rPr lang="fr-FR" baseline="0" dirty="0" smtClean="0"/>
              <a:t> Figure: 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The first transformation step corresponds to one AU step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The second and fourth transformation step correspond to 3 steps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And the third correspond to 5 animations steps</a:t>
            </a:r>
          </a:p>
          <a:p>
            <a:pPr marL="0" indent="0">
              <a:buNone/>
            </a:pPr>
            <a:endParaRPr lang="fr-FR" baseline="0" dirty="0" smtClean="0"/>
          </a:p>
          <a:p>
            <a:pPr marL="0" indent="0">
              <a:buNone/>
            </a:pPr>
            <a:r>
              <a:rPr lang="fr-FR" baseline="0" dirty="0" smtClean="0"/>
              <a:t>So, to design the animation in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compositional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way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need</a:t>
            </a:r>
            <a:r>
              <a:rPr lang="fr-FR" baseline="0" dirty="0" smtClean="0"/>
              <a:t> to </a:t>
            </a:r>
            <a:r>
              <a:rPr lang="en-US" baseline="0" dirty="0" smtClean="0"/>
              <a:t>answer three main issues</a:t>
            </a:r>
            <a:endParaRPr lang="fr-FR" baseline="0" dirty="0" smtClean="0"/>
          </a:p>
          <a:p>
            <a:pPr marL="228600" indent="-228600">
              <a:buAutoNum type="arabicPeriod"/>
            </a:pPr>
            <a:endParaRPr lang="fr-FR" baseline="0" dirty="0" smtClean="0"/>
          </a:p>
          <a:p>
            <a:pPr marL="228600" indent="-228600">
              <a:buAutoNum type="arabicPeriod"/>
            </a:pPr>
            <a:r>
              <a:rPr lang="fr-FR" baseline="0" dirty="0" smtClean="0"/>
              <a:t>--------------</a:t>
            </a:r>
            <a:endParaRPr lang="en-US" baseline="0" dirty="0" smtClean="0"/>
          </a:p>
          <a:p>
            <a:pPr marL="228600" indent="-228600">
              <a:buAutoNum type="arabicPeriod"/>
            </a:pPr>
            <a:endParaRPr lang="fr-FR" dirty="0" smtClean="0"/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question here, how to orchestrate this execution between the both process ?</a:t>
            </a:r>
          </a:p>
          <a:p>
            <a:pPr rtl="0"/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----</a:t>
            </a:r>
          </a:p>
          <a:p>
            <a:pPr rtl="0"/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r>
              <a:rPr lang="en-US" dirty="0" err="1" smtClean="0"/>
              <a:t>Trafo</a:t>
            </a:r>
            <a:r>
              <a:rPr lang="en-US" dirty="0" smtClean="0"/>
              <a:t> is a program to perform coordinate transformations useful in combination with the analysis of single-crystal NMR spectra</a:t>
            </a:r>
          </a:p>
          <a:p>
            <a:pPr rtl="0"/>
            <a:endParaRPr lang="fr-BE" b="0" dirty="0" smtClean="0">
              <a:effectLst/>
            </a:endParaRPr>
          </a:p>
          <a:p>
            <a:pPr rtl="0"/>
            <a:r>
              <a:rPr lang="fr-BE" b="0" dirty="0" smtClean="0">
                <a:effectLst/>
              </a:rPr>
              <a:t>--------------------------</a:t>
            </a:r>
          </a:p>
          <a:p>
            <a:pPr rtl="0"/>
            <a:endParaRPr lang="fr-BE" b="0" dirty="0" smtClean="0">
              <a:effectLst/>
            </a:endParaRPr>
          </a:p>
          <a:p>
            <a:pPr rtl="0"/>
            <a:r>
              <a:rPr lang="fr-BE" b="0" dirty="0" smtClean="0">
                <a:effectLst/>
              </a:rPr>
              <a:t>Initial model -&gt; truc</a:t>
            </a:r>
            <a:r>
              <a:rPr lang="fr-BE" b="0" baseline="0" dirty="0" smtClean="0">
                <a:effectLst/>
              </a:rPr>
              <a:t> graphique</a:t>
            </a:r>
          </a:p>
          <a:p>
            <a:pPr rtl="0"/>
            <a:r>
              <a:rPr lang="fr-BE" b="0" baseline="0" dirty="0" smtClean="0">
                <a:effectLst/>
              </a:rPr>
              <a:t>Rien ne garantir comment exécuter AU</a:t>
            </a:r>
          </a:p>
          <a:p>
            <a:pPr rtl="0"/>
            <a:r>
              <a:rPr lang="fr-BE" b="0" baseline="0" dirty="0" smtClean="0">
                <a:effectLst/>
              </a:rPr>
              <a:t>Comment relier </a:t>
            </a:r>
          </a:p>
          <a:p>
            <a:pPr rtl="0"/>
            <a:r>
              <a:rPr lang="fr-BE" b="0" baseline="0" dirty="0" smtClean="0">
                <a:effectLst/>
              </a:rPr>
              <a:t>Comment définir AU</a:t>
            </a:r>
          </a:p>
          <a:p>
            <a:pPr rtl="0"/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en-US" dirty="0" smtClean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32332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For MA effect,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 have identify atomic and derived AU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For Atomic MA Effect, we have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	- Appearing Effect: like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zoomin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	- Disappearing Effect: like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zoomout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	- Action Effect:  like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change color and style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Other animation like path follow can be derived from combining these  primitives</a:t>
            </a:r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8090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On suppose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un block qui capture l’animation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fire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that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inside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ransformation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accept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This block has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customized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parameters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So,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there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two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way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: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fist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one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using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objects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of the model</a:t>
            </a: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second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to use the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elements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of the concret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syntax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bowth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block are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equivalent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if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have the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renderinf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fucntion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so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designers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can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use the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appropriate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block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according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to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their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requirements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.</a:t>
            </a:r>
          </a:p>
          <a:p>
            <a:pPr rtl="0"/>
            <a:endParaRPr lang="fr-BE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__________________</a:t>
            </a:r>
          </a:p>
          <a:p>
            <a:pPr rtl="0"/>
            <a:endParaRPr lang="fr-BE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endParaRPr lang="fr-BE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Et on a des paramètres </a:t>
            </a: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On a deux choix : use -&gt; model (objets de modèles )</a:t>
            </a: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                           use  -&gt; élément graphique de la syntaxe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concetet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(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tockens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et place)</a:t>
            </a: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C’est équivalent si on a le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rendering</a:t>
            </a:r>
            <a:endParaRPr lang="fr-BE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Conclusion: souvent on donne l’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acces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au deux à designer pour utiliser le plus pratique pour lui</a:t>
            </a: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----</a:t>
            </a:r>
          </a:p>
          <a:p>
            <a:pPr rtl="0"/>
            <a:endParaRPr lang="fr-BE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An animation is made up of components or building blocks</a:t>
            </a: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 consider alternatives and options and cover all stakeholder view points and views</a:t>
            </a: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----</a:t>
            </a: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AU can be parametrized to support the reuse aspect.</a:t>
            </a:r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>-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Here an example of move Right of Pacman, so the similar 	AU be duplicated by for all moves, just by parameterize the persona and the direction</a:t>
            </a:r>
            <a:endParaRPr lang="en-US" b="0" dirty="0" smtClean="0">
              <a:effectLst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Also the optional parameter of  appear or disappear  frequency can be  used in order to show that the persona follows a specific path between CELLS </a:t>
            </a:r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>-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This AU of move right can  be reused for other DSL, like fire token, in which Pacman is replaced by token and CELL is replaced by place </a:t>
            </a: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So,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we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must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define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fr-FR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generic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Animation Unit </a:t>
            </a:r>
            <a:r>
              <a:rPr lang="fr-FR" dirty="0" smtClean="0">
                <a:latin typeface="Courier" pitchFamily="49" charset="0"/>
              </a:rPr>
              <a:t>APP-DAPP</a:t>
            </a:r>
            <a:r>
              <a:rPr lang="fr-FR" dirty="0" smtClean="0"/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element</a:t>
            </a:r>
            <a:endParaRPr lang="fr-FR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Disappear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 location, and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Appear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another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location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7320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bloxk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of animation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can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be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composed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 to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animate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  the TU 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fire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defined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inside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transformation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accept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</a:p>
          <a:p>
            <a:pPr rtl="0"/>
            <a:endParaRPr lang="fr-BE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desining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this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naimation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use the block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depeat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and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appear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to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depeapar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tochens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from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current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location and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appear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its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in the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target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place </a:t>
            </a:r>
          </a:p>
          <a:p>
            <a:pPr rtl="0"/>
            <a:endParaRPr lang="fr-BE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second block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aof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animation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animation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start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by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haliting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tockens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in the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current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plac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flowing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by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sliding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its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into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targer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place </a:t>
            </a:r>
          </a:p>
          <a:p>
            <a:pPr rtl="0"/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Considere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transformation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fire</a:t>
            </a:r>
            <a:endParaRPr lang="fr-BE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can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define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severall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animations for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this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transformation unit</a:t>
            </a: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An animation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can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be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create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by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composting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primitive components </a:t>
            </a: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first animation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composition of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deapear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tockand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and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appear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tocken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on the second place</a:t>
            </a: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second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animaion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hilght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tolens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flowed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by the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sliding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to the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target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place</a:t>
            </a: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----</a:t>
            </a:r>
          </a:p>
          <a:p>
            <a:pPr rtl="0"/>
            <a:endParaRPr lang="fr-BE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endParaRPr lang="fr-BE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On a des blocs </a:t>
            </a:r>
          </a:p>
          <a:p>
            <a:pPr rtl="0"/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On peut créer des animations d’une manière compositionnelle</a:t>
            </a:r>
          </a:p>
          <a:p>
            <a:pPr rtl="0"/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Une fois qu’on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 la composition  -&gt; on peur créer a complexe animation</a:t>
            </a: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-------------------------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AU can be parametrized to support the reuse aspect.</a:t>
            </a:r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>-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Here an example of move Right of Pacman, so the similar 	AU be duplicated by for all moves, just by parameterize the persona and the direction</a:t>
            </a:r>
            <a:endParaRPr lang="en-US" b="0" dirty="0" smtClean="0">
              <a:effectLst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Also the optional parameter of  appear or disappear  frequency can be  used in order to show that the persona follows a specific path between CELLS </a:t>
            </a:r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>-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This AU of move right can  be reused for other DSL, like fire token, in which Pacman is replaced by token and CELL is replaced by place </a:t>
            </a: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So,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we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must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define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fr-FR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generic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Animation Unit </a:t>
            </a:r>
            <a:r>
              <a:rPr lang="fr-FR" dirty="0" smtClean="0">
                <a:latin typeface="Courier" pitchFamily="49" charset="0"/>
              </a:rPr>
              <a:t>APP-DAPP</a:t>
            </a:r>
            <a:r>
              <a:rPr lang="fr-FR" dirty="0" smtClean="0"/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element</a:t>
            </a:r>
            <a:endParaRPr lang="fr-FR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Disappear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 location, and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Appear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another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location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0507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Now For AU Scheduling, we have two main Theoretical Approaches</a:t>
            </a:r>
          </a:p>
          <a:p>
            <a:pPr marL="0" indent="0" rtl="0">
              <a:buFontTx/>
              <a:buNone/>
            </a:pP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The first the Scheduling is Embedding  the scheduling inside  the UAs, this means that defined inside each unit animation using pre-condition and post-condition of each unit animation</a:t>
            </a:r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The second method is to define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combinators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  of sequential and parallel mode outside of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Uas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La logique de l’animation: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separer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les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elemnts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graphique sue le quel elle s’applique </a:t>
            </a:r>
          </a:p>
          <a:p>
            <a:pPr marL="171450" indent="-171450" rtl="0">
              <a:buFontTx/>
              <a:buChar char="-"/>
            </a:pP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Les^paramètres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qui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gere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la logique pour l’appliquer 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-------</a:t>
            </a:r>
          </a:p>
          <a:p>
            <a:pPr rtl="0"/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Now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we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try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to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construct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this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animation ( nous allons essayer de construire cette animation)</a:t>
            </a:r>
          </a:p>
          <a:p>
            <a:pPr rtl="0"/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Desapear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/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appear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,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deplacer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et clignoter </a:t>
            </a:r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309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third</a:t>
            </a:r>
            <a:r>
              <a:rPr lang="fr-FR" dirty="0" smtClean="0"/>
              <a:t> challenge </a:t>
            </a:r>
            <a:r>
              <a:rPr lang="fr-FR" dirty="0" err="1" smtClean="0"/>
              <a:t>is</a:t>
            </a:r>
            <a:r>
              <a:rPr lang="fr-FR" dirty="0" smtClean="0"/>
              <a:t> how </a:t>
            </a:r>
            <a:r>
              <a:rPr lang="fr-FR" dirty="0" err="1" smtClean="0"/>
              <a:t>relating</a:t>
            </a:r>
            <a:r>
              <a:rPr lang="fr-FR" dirty="0" smtClean="0"/>
              <a:t> </a:t>
            </a:r>
            <a:r>
              <a:rPr lang="fr-FR" baseline="0" dirty="0" smtClean="0"/>
              <a:t>AU and TU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8968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Now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need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o be able to notify the MA engine that a TU is currently executed, so the MA engine performs the animation.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Two problems here: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1.How do we locate relevant TUs inside the overall transformation?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2.What is the communication process between both engines?</a:t>
            </a:r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 solve the problem, we have proposed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to use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GeMoC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approach for debugging: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Annotations for TU: This is used in a declarative way by the metaprogramming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paradigme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(e.g., the @Step annotation provided by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Kermeta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).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Communication protocol based on Interactive Exploration Services provided by the most debugger of MT engine . </a:t>
            </a:r>
            <a:r>
              <a:rPr lang="en-US" sz="1200" b="0" i="1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This services helps to get the </a:t>
            </a:r>
            <a:r>
              <a:rPr lang="en-US" sz="1200" b="0" i="1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</a:t>
            </a:r>
            <a:r>
              <a:rPr lang="en-US" sz="1200" b="0" i="1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execution step and the  state model before and after execution of unit transformation</a:t>
            </a:r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kumimoji="0" lang="fr-F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2971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AU can be parametrized to support the reuse aspect.</a:t>
            </a:r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>-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Here an example of move Right of Pacman, so the similar 	AU be duplicated by for all moves, just by parameterize the persona and the direction</a:t>
            </a:r>
            <a:endParaRPr lang="en-US" b="0" dirty="0" smtClean="0">
              <a:effectLst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Also the optional parameter of  appear or disappear  frequency can be  used in order to show that the persona follows a specific path between CELLS </a:t>
            </a:r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>-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This AU of move right can  be reused for other DSL, like fire token, in which Pacman is replaced by token and CELL is replaced by place </a:t>
            </a: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So,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we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must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define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fr-FR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generic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Animation Unit </a:t>
            </a:r>
            <a:r>
              <a:rPr lang="fr-FR" dirty="0" smtClean="0">
                <a:latin typeface="Courier" pitchFamily="49" charset="0"/>
              </a:rPr>
              <a:t>APP-DAPP</a:t>
            </a:r>
            <a:r>
              <a:rPr lang="fr-FR" dirty="0" smtClean="0"/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element</a:t>
            </a:r>
            <a:endParaRPr lang="fr-FR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Disappear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 location, and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Appear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another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location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7283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At the-end;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-To summarize, I have presented a the Systematic Design of Model Animation as k</a:t>
            </a:r>
            <a:r>
              <a:rPr lang="en-US" sz="1200" b="0" i="1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ey Ingredients and General Guidelines</a:t>
            </a:r>
          </a:p>
          <a:p>
            <a:pPr rtl="0"/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have noticed that MA designer need a DSL Tools to perform MA alongside of MT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-This because a Lack of ﬂexibility in MA and to enable the reuse of AUs</a:t>
            </a:r>
          </a:p>
          <a:p>
            <a:pPr rtl="0"/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-Our vision is to the use the concepts of mapping between AU and TU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-Three Challenges have been identified behind this vision</a:t>
            </a:r>
          </a:p>
          <a:p>
            <a:pPr rtl="0"/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-First, for the concrete syntax the challenge is how to provide a complex rendering patterns to handle the variability specification in AS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</a:t>
            </a:r>
            <a:r>
              <a:rPr lang="en-US" dirty="0" smtClean="0"/>
              <a:t>Secondly,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MA specification by </a:t>
            </a:r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decoupling  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:  Model Animation Effects, from  Model Animation Scheduling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-Finally, the coordination between the both engine is based on annotation and communication</a:t>
            </a:r>
          </a:p>
          <a:p>
            <a:pPr rtl="0"/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As future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work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,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we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are now in the phase of implementing our framework and validation through a case study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—----------------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Tank you for your attentions</a:t>
            </a:r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179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For example if we need to design the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pacman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DSL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endParaRPr lang="en-US" b="0" dirty="0" smtClean="0">
              <a:effectLst/>
            </a:endParaRP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 start by the domain definition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this 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typically produced from a textual</a:t>
            </a:r>
            <a:r>
              <a:rPr lang="en-US" sz="1200" b="1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visual editor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Arial" panose="020B0604020202020204" pitchFamily="34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 capture the structure or the static part of the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pacman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game, </a:t>
            </a: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The second part represents the state definition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that is define the dynamic  part or the execution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endParaRPr lang="en-US" b="0" dirty="0" smtClean="0">
              <a:effectLst/>
            </a:endParaRPr>
          </a:p>
          <a:p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>By following the design pattern cited in the reference below in order to </a:t>
            </a:r>
            <a:r>
              <a:rPr lang="en-US" b="0" dirty="0" err="1" smtClean="0">
                <a:effectLst/>
              </a:rPr>
              <a:t>facilate</a:t>
            </a:r>
            <a:r>
              <a:rPr lang="en-US" b="0" dirty="0" smtClean="0">
                <a:effectLst/>
              </a:rPr>
              <a:t> the definition of transformation and animation</a:t>
            </a:r>
          </a:p>
          <a:p>
            <a:r>
              <a:rPr lang="en-US" b="0" dirty="0" smtClean="0">
                <a:effectLst/>
              </a:rPr>
              <a:t>So, to design the </a:t>
            </a:r>
            <a:r>
              <a:rPr lang="en-US" b="0" dirty="0" err="1" smtClean="0">
                <a:effectLst/>
              </a:rPr>
              <a:t>metamdol</a:t>
            </a: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511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From the previous MM; the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modeller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can define the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pacman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DSL model using a textual notation or graphical notation based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on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elements of the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CS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Also , designer can use a graphical syntax  based on UML Object Diagram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-we limit our study to animate models tha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 are 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expressed in graphical syntax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fr-FR" dirty="0" smtClean="0"/>
          </a:p>
          <a:p>
            <a:r>
              <a:rPr lang="fr-FR" dirty="0" smtClean="0"/>
              <a:t>-----</a:t>
            </a:r>
          </a:p>
          <a:p>
            <a:endParaRPr lang="fr-FR" dirty="0" smtClean="0"/>
          </a:p>
          <a:p>
            <a:endParaRPr lang="fr-FR" dirty="0" smtClean="0"/>
          </a:p>
          <a:p>
            <a:r>
              <a:rPr lang="en-US" dirty="0" smtClean="0"/>
              <a:t>These visualizations makes visible the static events, and subsequent state changes, that a Rust programmer must otherwise track entirely mentally. 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0456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 define the behavioral semantic, designer can use meta programming paradigms like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xtend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or designer  can a  graph based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transformation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like 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AToMPM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framework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8671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 animate the DSL, the model animation is designed according to the transformation execution, in which each operation behind transformation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Is performed by animation effects like changing graphical element color and position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So by using this animation, designer and end user can trust, understand and monitor the system under design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9645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Here for the simple FSM DSL, we adopt the same methodology: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Domain definition MM corresponding to the structure of the system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State Definition 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corresponding to the dynamic object in the system that are word , tokens and letter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behavioral semantic of the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begins from start state to the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final state in which each transition or fire transition means to read on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caratet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in the current cell until satisfy the transformation accept word  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912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-Another example of Model Animator, from the community of Modelling &amp; Simulation that based on a dedicated modeling language such as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modelica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langauge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SCADA. System -This figure illustrates a  Model animator as dashboard that captures using sensors in real time the atmospheric properties like  temperature 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and wind speed</a:t>
            </a:r>
            <a:endParaRPr lang="en-US" b="0" dirty="0" smtClean="0">
              <a:effectLst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-However, In our research we don't address this kind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of simulation and animation challenges,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because its complexity and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requirement related to  strict  time constraints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.</a:t>
            </a: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>------------------</a:t>
            </a:r>
            <a:endParaRPr lang="fr-FR" b="0" dirty="0" smtClean="0"/>
          </a:p>
          <a:p>
            <a:pPr rtl="0"/>
            <a:endParaRPr lang="fr-FR" b="0" dirty="0" smtClean="0">
              <a:effectLst/>
            </a:endParaRPr>
          </a:p>
          <a:p>
            <a:pPr rtl="0"/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-This figure illustrates a  Model animator that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is a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dashboard embedded in the windshield car vehicle.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-During driving the atmospheric properties like  temperature, humidity and wind speed are captured  in real time using sensors</a:t>
            </a:r>
            <a:endParaRPr lang="en-US" b="0" dirty="0" smtClean="0">
              <a:effectLst/>
            </a:endParaRPr>
          </a:p>
          <a:p>
            <a:pPr rtl="0"/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-In our research we don't address this kind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of simulation and animation challenges, because and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because its complexity and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strict time constraints.</a:t>
            </a: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------</a:t>
            </a: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r>
              <a:rPr lang="en-US" dirty="0" smtClean="0"/>
              <a:t>FRP provides an interface to write reactive programs such as graphic animations using (1) continuous time-varying values called </a:t>
            </a:r>
            <a:r>
              <a:rPr lang="en-US" dirty="0" err="1" smtClean="0"/>
              <a:t>Behaviours</a:t>
            </a:r>
            <a:r>
              <a:rPr lang="en-US" dirty="0" smtClean="0"/>
              <a:t> and (2) discrete values called Events.</a:t>
            </a: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fr-FR" b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412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 </a:t>
            </a:r>
            <a:r>
              <a:rPr lang="fr-FR" sz="12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</a:t>
            </a:r>
            <a:r>
              <a:rPr lang="fr-FR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fr-FR" sz="1200" baseline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Model Animation: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 exploring</a:t>
            </a:r>
            <a:r>
              <a:rPr lang="en-US" sz="1200" baseline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literature, w</a:t>
            </a:r>
            <a:r>
              <a:rPr lang="en-US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realized the presence of confusion in literature</a:t>
            </a:r>
            <a:r>
              <a:rPr lang="en-US" sz="1200" baseline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between the concepts of visualization, simulation and animation: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sz="1200" baseline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clarify, 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first, the visualization: is a</a:t>
            </a:r>
            <a:r>
              <a:rPr lang="en-US" sz="1200" dirty="0" smtClean="0"/>
              <a:t> rendering transformation </a:t>
            </a:r>
            <a:r>
              <a:rPr lang="en-US" sz="1200" b="1" i="1" dirty="0" smtClean="0"/>
              <a:t>assigns</a:t>
            </a:r>
            <a:r>
              <a:rPr lang="en-US" sz="1200" dirty="0" smtClean="0"/>
              <a:t> one (or more) </a:t>
            </a:r>
            <a:r>
              <a:rPr lang="en-US" sz="1200" b="1" i="1" dirty="0" smtClean="0"/>
              <a:t>concrete representation</a:t>
            </a:r>
            <a:r>
              <a:rPr lang="en-US" sz="1200" dirty="0" smtClean="0"/>
              <a:t>(s) to each abstract syntax element or group of elements in an input model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</a:t>
            </a:r>
            <a:r>
              <a:rPr lang="fr-FR" sz="12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example</a:t>
            </a:r>
            <a:r>
              <a:rPr lang="fr-FR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fr-FR" sz="1200" baseline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baseline="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mapping</a:t>
            </a:r>
            <a:r>
              <a:rPr lang="fr-FR" sz="1200" baseline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fr-FR" sz="1200" baseline="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pacman</a:t>
            </a:r>
            <a:r>
              <a:rPr lang="fr-FR" sz="1200" baseline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baseline="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icon</a:t>
            </a:r>
            <a:r>
              <a:rPr lang="fr-FR" sz="1200" baseline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the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pitchFamily="-107" charset="-128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pitchFamily="-107" charset="-128"/>
                <a:cs typeface="+mn-cs"/>
              </a:rPr>
              <a:t>Object class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pitchFamily="-107" charset="-128"/>
                <a:cs typeface="+mn-cs"/>
              </a:rPr>
              <a:t>pacman</a:t>
            </a:r>
            <a:endParaRPr lang="en-US" sz="1200" b="1" i="0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+mn-cs"/>
            </a:endParaRP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fr-FR" sz="1200" baseline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simulation: </a:t>
            </a:r>
            <a:r>
              <a:rPr lang="en-US" sz="1200" dirty="0" smtClean="0"/>
              <a:t>A simulation transformation defines the </a:t>
            </a:r>
            <a:r>
              <a:rPr lang="en-US" sz="1200" b="1" i="1" dirty="0" smtClean="0"/>
              <a:t>operational semantics </a:t>
            </a:r>
            <a:r>
              <a:rPr lang="en-US" sz="1200" dirty="0" smtClean="0"/>
              <a:t>of a modeling language that updates the modeled system’s states, that </a:t>
            </a:r>
            <a:r>
              <a:rPr lang="en-US" sz="1200" dirty="0" err="1" smtClean="0"/>
              <a:t>inplace</a:t>
            </a:r>
            <a:r>
              <a:rPr lang="en-US" sz="1200" dirty="0" smtClean="0"/>
              <a:t> and </a:t>
            </a:r>
            <a:r>
              <a:rPr lang="fr-FR" sz="1200" dirty="0" err="1" smtClean="0"/>
              <a:t>Endogenous</a:t>
            </a:r>
            <a:endParaRPr lang="fr-FR" sz="1200" dirty="0" smtClean="0"/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en-US" sz="1200" dirty="0" smtClean="0"/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dirty="0" smtClean="0"/>
              <a:t>for exemple  the </a:t>
            </a:r>
            <a:r>
              <a:rPr lang="fr-FR" sz="1200" dirty="0" err="1" smtClean="0"/>
              <a:t>rules</a:t>
            </a:r>
            <a:r>
              <a:rPr lang="fr-FR" sz="1200" dirty="0" smtClean="0"/>
              <a:t> </a:t>
            </a:r>
            <a:r>
              <a:rPr lang="fr-FR" sz="1200" dirty="0" err="1" smtClean="0"/>
              <a:t>movepacman</a:t>
            </a:r>
            <a:r>
              <a:rPr lang="fr-FR" sz="1200" dirty="0" smtClean="0"/>
              <a:t> , update the state model by </a:t>
            </a:r>
            <a:r>
              <a:rPr lang="fr-FR" sz="1200" dirty="0" err="1" smtClean="0"/>
              <a:t>chainging</a:t>
            </a:r>
            <a:r>
              <a:rPr lang="fr-FR" sz="1200" baseline="0" dirty="0" smtClean="0"/>
              <a:t> the </a:t>
            </a:r>
            <a:r>
              <a:rPr lang="fr-FR" sz="1200" baseline="0" dirty="0" err="1" smtClean="0"/>
              <a:t>pacman</a:t>
            </a:r>
            <a:r>
              <a:rPr lang="fr-FR" sz="1200" baseline="0" dirty="0" smtClean="0"/>
              <a:t> position</a:t>
            </a:r>
            <a:endParaRPr lang="fr-FR" sz="1200" baseline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baseline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Animation: </a:t>
            </a:r>
            <a:r>
              <a:rPr lang="en-US" sz="1400" dirty="0" smtClean="0"/>
              <a:t>is the </a:t>
            </a:r>
            <a:r>
              <a:rPr lang="en-US" sz="1400" b="1" i="1" dirty="0" smtClean="0"/>
              <a:t>visualization of a simulation, so</a:t>
            </a:r>
            <a:r>
              <a:rPr lang="en-US" sz="1400" b="1" i="1" baseline="0" dirty="0" smtClean="0"/>
              <a:t> we need to </a:t>
            </a:r>
            <a:r>
              <a:rPr lang="en-US" sz="1400" b="1" i="1" baseline="0" dirty="0" err="1" smtClean="0"/>
              <a:t>perseive</a:t>
            </a:r>
            <a:r>
              <a:rPr lang="en-US" sz="1400" b="1" i="1" baseline="0" dirty="0" smtClean="0"/>
              <a:t> the execution steps and the model state of simulation execution and provides its corresponding animation using a given CS</a:t>
            </a:r>
            <a:endParaRPr lang="en-US" sz="1400" b="1" i="1" dirty="0" smtClean="0"/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en-US" sz="12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516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Namur::TITLE-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552000" y="0"/>
            <a:ext cx="11040000" cy="4554000"/>
          </a:xfrm>
          <a:prstGeom prst="rect">
            <a:avLst/>
          </a:prstGeom>
          <a:noFill/>
        </p:spPr>
        <p:txBody>
          <a:bodyPr anchor="ctr" anchorCtr="0"/>
          <a:lstStyle>
            <a:lvl1pPr algn="ctr">
              <a:lnSpc>
                <a:spcPct val="80000"/>
              </a:lnSpc>
              <a:spcAft>
                <a:spcPts val="0"/>
              </a:spcAft>
              <a:buClr>
                <a:srgbClr val="FF6600"/>
              </a:buClr>
              <a:buNone/>
              <a:defRPr sz="3500" b="0" i="0">
                <a:solidFill>
                  <a:schemeClr val="bg1"/>
                </a:solidFill>
                <a:latin typeface="Verdana"/>
                <a:cs typeface="Verdana"/>
              </a:defRPr>
            </a:lvl1pPr>
            <a:lvl2pPr marL="457200" indent="0" algn="ctr">
              <a:buClr>
                <a:srgbClr val="FF6600"/>
              </a:buClr>
              <a:buFontTx/>
              <a:buNone/>
              <a:defRPr sz="25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3pPr>
            <a:lvl4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4pPr>
            <a:lvl5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5pPr>
          </a:lstStyle>
          <a:p>
            <a:pPr lvl="0"/>
            <a:r>
              <a:rPr lang="fr-FR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1576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UNamur::IMAGE-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25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defTabSz="685800">
              <a:defRPr/>
            </a:pPr>
            <a:fld id="{326C6059-A255-C24B-AAEC-93A3405961B0}" type="slidenum">
              <a:rPr lang="en-US" smtClean="0">
                <a:solidFill>
                  <a:prstClr val="white"/>
                </a:solidFill>
              </a:rPr>
              <a:pPr defTabSz="685800">
                <a:defRPr/>
              </a:pPr>
              <a:t>‹N°›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609600" y="6559023"/>
            <a:ext cx="109728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SzTx/>
              <a:buFont typeface="Arial"/>
              <a:buNone/>
              <a:tabLst/>
              <a:defRPr/>
            </a:pPr>
            <a:r>
              <a:rPr kumimoji="0" lang="nl-BE" sz="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www.unamur.be</a:t>
            </a:r>
            <a:endParaRPr kumimoji="0" lang="fr-FR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314220"/>
            <a:ext cx="10972800" cy="790787"/>
          </a:xfrm>
          <a:prstGeom prst="rect">
            <a:avLst/>
          </a:prstGeom>
        </p:spPr>
        <p:txBody>
          <a:bodyPr vert="horz"/>
          <a:lstStyle>
            <a:lvl1pPr>
              <a:defRPr sz="36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 userDrawn="1"/>
        </p:nvCxnSpPr>
        <p:spPr>
          <a:xfrm>
            <a:off x="609600" y="1196752"/>
            <a:ext cx="109728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361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UNamur::TITLE-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25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defTabSz="685800">
              <a:defRPr/>
            </a:pPr>
            <a:fld id="{326C6059-A255-C24B-AAEC-93A3405961B0}" type="slidenum">
              <a:rPr lang="en-US" smtClean="0">
                <a:solidFill>
                  <a:prstClr val="white"/>
                </a:solidFill>
              </a:rPr>
              <a:pPr defTabSz="685800">
                <a:defRPr/>
              </a:pPr>
              <a:t>‹N°›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609600" y="6559023"/>
            <a:ext cx="109728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SzTx/>
              <a:buFont typeface="Arial"/>
              <a:buNone/>
              <a:tabLst/>
              <a:defRPr/>
            </a:pPr>
            <a:r>
              <a:rPr kumimoji="0" lang="nl-BE" sz="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www.unamur.be</a:t>
            </a:r>
            <a:endParaRPr kumimoji="0" lang="fr-FR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07436" y="2389261"/>
            <a:ext cx="10177131" cy="2047200"/>
          </a:xfrm>
          <a:prstGeom prst="rect">
            <a:avLst/>
          </a:prstGeom>
          <a:ln w="63500" cmpd="tri">
            <a:solidFill>
              <a:srgbClr val="00B050"/>
            </a:solidFill>
          </a:ln>
        </p:spPr>
        <p:txBody>
          <a:bodyPr vert="horz" anchor="ctr" anchorCtr="1"/>
          <a:lstStyle>
            <a:lvl1pPr>
              <a:defRPr sz="36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6741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UNamur::SECTIONN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25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defTabSz="685800">
              <a:defRPr/>
            </a:pPr>
            <a:fld id="{326C6059-A255-C24B-AAEC-93A3405961B0}" type="slidenum">
              <a:rPr lang="en-US" smtClean="0">
                <a:solidFill>
                  <a:prstClr val="white"/>
                </a:solidFill>
              </a:rPr>
              <a:pPr defTabSz="685800">
                <a:defRPr/>
              </a:pPr>
              <a:t>‹N°›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Processus 6"/>
          <p:cNvSpPr/>
          <p:nvPr userDrawn="1"/>
        </p:nvSpPr>
        <p:spPr>
          <a:xfrm>
            <a:off x="1" y="1628801"/>
            <a:ext cx="12202291" cy="3600400"/>
          </a:xfrm>
          <a:prstGeom prst="flowChartProcess">
            <a:avLst/>
          </a:prstGeom>
          <a:solidFill>
            <a:srgbClr val="55AB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              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1679509" y="2708920"/>
            <a:ext cx="9025003" cy="1313640"/>
          </a:xfrm>
          <a:prstGeom prst="rect">
            <a:avLst/>
          </a:prstGeom>
          <a:noFill/>
          <a:ln w="63500" cmpd="dbl">
            <a:solidFill>
              <a:schemeClr val="bg1"/>
            </a:solidFill>
          </a:ln>
        </p:spPr>
        <p:txBody>
          <a:bodyPr anchor="ctr" anchorCtr="0"/>
          <a:lstStyle>
            <a:lvl1pPr algn="ctr">
              <a:lnSpc>
                <a:spcPct val="80000"/>
              </a:lnSpc>
              <a:spcAft>
                <a:spcPts val="0"/>
              </a:spcAft>
              <a:buClr>
                <a:srgbClr val="FF6600"/>
              </a:buClr>
              <a:buNone/>
              <a:defRPr sz="2250" b="0" i="0" cap="small" baseline="0">
                <a:solidFill>
                  <a:schemeClr val="bg1"/>
                </a:solidFill>
                <a:latin typeface="Segoe UI Symbol" panose="020B0502040204020203" pitchFamily="34" charset="0"/>
                <a:cs typeface="Verdana"/>
              </a:defRPr>
            </a:lvl1pPr>
            <a:lvl2pPr marL="342900" indent="0" algn="ctr">
              <a:buClr>
                <a:srgbClr val="FF6600"/>
              </a:buClr>
              <a:buFontTx/>
              <a:buNone/>
              <a:defRPr sz="1875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3pPr>
            <a:lvl4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4pPr>
            <a:lvl5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54811793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UNamur::TEXT+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310201"/>
            <a:ext cx="10972800" cy="790787"/>
          </a:xfrm>
          <a:prstGeom prst="rect">
            <a:avLst/>
          </a:prstGeom>
        </p:spPr>
        <p:txBody>
          <a:bodyPr vert="horz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609600" y="1388282"/>
            <a:ext cx="5711957" cy="505807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305291"/>
              </a:buClr>
              <a:buFont typeface="Arial"/>
              <a:buNone/>
              <a:defRPr sz="2700">
                <a:solidFill>
                  <a:srgbClr val="474746"/>
                </a:solidFill>
                <a:latin typeface="+mj-lt"/>
              </a:defRPr>
            </a:lvl1pPr>
            <a:lvl2pPr marL="1836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2pPr>
            <a:lvl3pPr marL="4392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3pPr>
            <a:lvl4pPr marL="673200" indent="0" algn="l">
              <a:buClr>
                <a:srgbClr val="41A336"/>
              </a:buClr>
              <a:buFontTx/>
              <a:buNone/>
              <a:defRPr sz="1800" b="0" i="0">
                <a:solidFill>
                  <a:srgbClr val="2E3135"/>
                </a:solidFill>
                <a:latin typeface="Verdana"/>
                <a:cs typeface="Verdana"/>
              </a:defRPr>
            </a:lvl4pPr>
            <a:lvl5pPr marL="1530000" indent="-228600" algn="l">
              <a:buClr>
                <a:srgbClr val="41A336"/>
              </a:buClr>
              <a:buFont typeface="Arial"/>
              <a:buChar char="•"/>
              <a:defRPr sz="1000" b="0" i="0">
                <a:solidFill>
                  <a:srgbClr val="2E3135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-3652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cxnSp>
        <p:nvCxnSpPr>
          <p:cNvPr id="4" name="Connecteur droit 3"/>
          <p:cNvCxnSpPr/>
          <p:nvPr userDrawn="1"/>
        </p:nvCxnSpPr>
        <p:spPr>
          <a:xfrm>
            <a:off x="609600" y="1196752"/>
            <a:ext cx="109728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16458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amur::TEXT-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609600" y="6559023"/>
            <a:ext cx="109728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chemeClr val="bg1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309691"/>
            <a:ext cx="10972800" cy="790787"/>
          </a:xfrm>
          <a:prstGeom prst="rect">
            <a:avLst/>
          </a:prstGeom>
        </p:spPr>
        <p:txBody>
          <a:bodyPr vert="horz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609600" y="1388282"/>
            <a:ext cx="10972800" cy="505807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305291"/>
              </a:buClr>
              <a:buFont typeface="Arial"/>
              <a:buNone/>
              <a:defRPr sz="2700">
                <a:solidFill>
                  <a:srgbClr val="474746"/>
                </a:solidFill>
                <a:latin typeface="+mj-lt"/>
              </a:defRPr>
            </a:lvl1pPr>
            <a:lvl2pPr marL="1836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2pPr>
            <a:lvl3pPr marL="4392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3pPr>
            <a:lvl4pPr marL="673200" indent="0" algn="l">
              <a:buClr>
                <a:srgbClr val="41A336"/>
              </a:buClr>
              <a:buFontTx/>
              <a:buNone/>
              <a:defRPr sz="1800" b="0" i="0">
                <a:solidFill>
                  <a:srgbClr val="2E3135"/>
                </a:solidFill>
                <a:latin typeface="Verdana"/>
                <a:cs typeface="Verdana"/>
              </a:defRPr>
            </a:lvl4pPr>
            <a:lvl5pPr marL="1530000" indent="-228600" algn="l">
              <a:buClr>
                <a:srgbClr val="41A336"/>
              </a:buClr>
              <a:buFont typeface="Arial"/>
              <a:buChar char="•"/>
              <a:defRPr sz="1000" b="0" i="0">
                <a:solidFill>
                  <a:srgbClr val="2E3135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-82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 userDrawn="1"/>
        </p:nvCxnSpPr>
        <p:spPr>
          <a:xfrm>
            <a:off x="609600" y="1196752"/>
            <a:ext cx="109728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014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UNamur::IMAGE-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609600" y="6559023"/>
            <a:ext cx="109728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chemeClr val="bg1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314218"/>
            <a:ext cx="10972800" cy="790787"/>
          </a:xfrm>
          <a:prstGeom prst="rect">
            <a:avLst/>
          </a:prstGeom>
        </p:spPr>
        <p:txBody>
          <a:bodyPr vert="horz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 userDrawn="1"/>
        </p:nvCxnSpPr>
        <p:spPr>
          <a:xfrm>
            <a:off x="609600" y="1196752"/>
            <a:ext cx="109728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281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UNamur::TITLE-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609600" y="6559023"/>
            <a:ext cx="109728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chemeClr val="bg1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07435" y="2389261"/>
            <a:ext cx="10177131" cy="2047200"/>
          </a:xfrm>
          <a:prstGeom prst="rect">
            <a:avLst/>
          </a:prstGeom>
          <a:ln w="63500" cmpd="tri">
            <a:solidFill>
              <a:srgbClr val="00B050"/>
            </a:solidFill>
          </a:ln>
        </p:spPr>
        <p:txBody>
          <a:bodyPr vert="horz" anchor="ctr" anchorCtr="1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996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UNamur::SECTIONN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‹N°›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Processus 6"/>
          <p:cNvSpPr/>
          <p:nvPr userDrawn="1"/>
        </p:nvSpPr>
        <p:spPr>
          <a:xfrm>
            <a:off x="0" y="1628801"/>
            <a:ext cx="12202291" cy="3600400"/>
          </a:xfrm>
          <a:prstGeom prst="flowChartProcess">
            <a:avLst/>
          </a:prstGeom>
          <a:solidFill>
            <a:srgbClr val="55AB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              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1679509" y="2708920"/>
            <a:ext cx="9025003" cy="1313640"/>
          </a:xfrm>
          <a:prstGeom prst="rect">
            <a:avLst/>
          </a:prstGeom>
          <a:noFill/>
          <a:ln w="63500" cmpd="dbl">
            <a:solidFill>
              <a:schemeClr val="bg1"/>
            </a:solidFill>
          </a:ln>
        </p:spPr>
        <p:txBody>
          <a:bodyPr anchor="ctr" anchorCtr="0"/>
          <a:lstStyle>
            <a:lvl1pPr algn="ctr">
              <a:lnSpc>
                <a:spcPct val="80000"/>
              </a:lnSpc>
              <a:spcAft>
                <a:spcPts val="0"/>
              </a:spcAft>
              <a:buClr>
                <a:srgbClr val="FF6600"/>
              </a:buClr>
              <a:buNone/>
              <a:defRPr sz="3000" b="0" i="0" cap="small" baseline="0">
                <a:solidFill>
                  <a:schemeClr val="bg1"/>
                </a:solidFill>
                <a:latin typeface="Segoe UI Symbol" panose="020B0502040204020203" pitchFamily="34" charset="0"/>
                <a:cs typeface="Verdana"/>
              </a:defRPr>
            </a:lvl1pPr>
            <a:lvl2pPr marL="457200" indent="0" algn="ctr">
              <a:buClr>
                <a:srgbClr val="FF6600"/>
              </a:buClr>
              <a:buFontTx/>
              <a:buNone/>
              <a:defRPr sz="25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3pPr>
            <a:lvl4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4pPr>
            <a:lvl5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7974701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Namur::TITLE-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552000" y="0"/>
            <a:ext cx="11040000" cy="4554000"/>
          </a:xfrm>
          <a:prstGeom prst="rect">
            <a:avLst/>
          </a:prstGeom>
          <a:noFill/>
        </p:spPr>
        <p:txBody>
          <a:bodyPr anchor="ctr" anchorCtr="0"/>
          <a:lstStyle>
            <a:lvl1pPr algn="ctr">
              <a:lnSpc>
                <a:spcPct val="80000"/>
              </a:lnSpc>
              <a:spcAft>
                <a:spcPts val="0"/>
              </a:spcAft>
              <a:buClr>
                <a:srgbClr val="FF6600"/>
              </a:buClr>
              <a:buNone/>
              <a:defRPr sz="2625" b="0" i="0">
                <a:solidFill>
                  <a:schemeClr val="bg1"/>
                </a:solidFill>
                <a:latin typeface="Verdana"/>
                <a:cs typeface="Verdana"/>
              </a:defRPr>
            </a:lvl1pPr>
            <a:lvl2pPr marL="342900" indent="0" algn="ctr">
              <a:buClr>
                <a:srgbClr val="FF6600"/>
              </a:buClr>
              <a:buFontTx/>
              <a:buNone/>
              <a:defRPr sz="1875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3pPr>
            <a:lvl4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4pPr>
            <a:lvl5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5pPr>
          </a:lstStyle>
          <a:p>
            <a:pPr lvl="0"/>
            <a:r>
              <a:rPr lang="fr-FR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302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UNamur::TEXT+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310203"/>
            <a:ext cx="10972800" cy="790787"/>
          </a:xfrm>
          <a:prstGeom prst="rect">
            <a:avLst/>
          </a:prstGeom>
        </p:spPr>
        <p:txBody>
          <a:bodyPr vert="horz"/>
          <a:lstStyle>
            <a:lvl1pPr>
              <a:defRPr sz="36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609600" y="1388282"/>
            <a:ext cx="5711957" cy="505807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305291"/>
              </a:buClr>
              <a:buFont typeface="Arial"/>
              <a:buNone/>
              <a:defRPr sz="2025">
                <a:solidFill>
                  <a:srgbClr val="474746"/>
                </a:solidFill>
                <a:latin typeface="+mj-lt"/>
              </a:defRPr>
            </a:lvl1pPr>
            <a:lvl2pPr marL="137700" indent="0" algn="l">
              <a:buClr>
                <a:srgbClr val="41A336"/>
              </a:buClr>
              <a:buFontTx/>
              <a:buNone/>
              <a:defRPr sz="1500" b="0" i="0">
                <a:solidFill>
                  <a:srgbClr val="2E3135"/>
                </a:solidFill>
                <a:latin typeface="Verdana"/>
                <a:cs typeface="Verdana"/>
              </a:defRPr>
            </a:lvl2pPr>
            <a:lvl3pPr marL="329400" indent="0" algn="l">
              <a:buClr>
                <a:srgbClr val="41A336"/>
              </a:buClr>
              <a:buFontTx/>
              <a:buNone/>
              <a:defRPr sz="1500" b="0" i="0">
                <a:solidFill>
                  <a:srgbClr val="2E3135"/>
                </a:solidFill>
                <a:latin typeface="Verdana"/>
                <a:cs typeface="Verdana"/>
              </a:defRPr>
            </a:lvl3pPr>
            <a:lvl4pPr marL="504900" indent="0" algn="l">
              <a:buClr>
                <a:srgbClr val="41A336"/>
              </a:buClr>
              <a:buFontTx/>
              <a:buNone/>
              <a:defRPr sz="1350" b="0" i="0">
                <a:solidFill>
                  <a:srgbClr val="2E3135"/>
                </a:solidFill>
                <a:latin typeface="Verdana"/>
                <a:cs typeface="Verdana"/>
              </a:defRPr>
            </a:lvl4pPr>
            <a:lvl5pPr marL="1147500" indent="-171450" algn="l">
              <a:buClr>
                <a:srgbClr val="41A336"/>
              </a:buClr>
              <a:buFont typeface="Arial"/>
              <a:buChar char="•"/>
              <a:defRPr sz="750" b="0" i="0">
                <a:solidFill>
                  <a:srgbClr val="2E3135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-3652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25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defTabSz="685800">
              <a:defRPr/>
            </a:pPr>
            <a:fld id="{326C6059-A255-C24B-AAEC-93A3405961B0}" type="slidenum">
              <a:rPr lang="en-US" smtClean="0">
                <a:solidFill>
                  <a:prstClr val="white"/>
                </a:solidFill>
              </a:rPr>
              <a:pPr defTabSz="685800">
                <a:defRPr/>
              </a:pPr>
              <a:t>‹N°›</a:t>
            </a:fld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4" name="Connecteur droit 3"/>
          <p:cNvCxnSpPr/>
          <p:nvPr userDrawn="1"/>
        </p:nvCxnSpPr>
        <p:spPr>
          <a:xfrm>
            <a:off x="609600" y="1196752"/>
            <a:ext cx="109728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36792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amur::TEXT-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25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defTabSz="685800">
              <a:defRPr/>
            </a:pPr>
            <a:fld id="{326C6059-A255-C24B-AAEC-93A3405961B0}" type="slidenum">
              <a:rPr lang="en-US" smtClean="0">
                <a:solidFill>
                  <a:prstClr val="white"/>
                </a:solidFill>
              </a:rPr>
              <a:pPr defTabSz="685800">
                <a:defRPr/>
              </a:pPr>
              <a:t>‹N°›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609600" y="6559023"/>
            <a:ext cx="109728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SzTx/>
              <a:buFont typeface="Arial"/>
              <a:buNone/>
              <a:tabLst/>
              <a:defRPr/>
            </a:pPr>
            <a:r>
              <a:rPr kumimoji="0" lang="nl-BE" sz="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www.unamur.be</a:t>
            </a:r>
            <a:endParaRPr kumimoji="0" lang="fr-FR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309693"/>
            <a:ext cx="10972800" cy="790787"/>
          </a:xfrm>
          <a:prstGeom prst="rect">
            <a:avLst/>
          </a:prstGeom>
        </p:spPr>
        <p:txBody>
          <a:bodyPr vert="horz"/>
          <a:lstStyle>
            <a:lvl1pPr>
              <a:defRPr sz="36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609600" y="1388282"/>
            <a:ext cx="10972800" cy="505807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305291"/>
              </a:buClr>
              <a:buFont typeface="Arial"/>
              <a:buNone/>
              <a:defRPr sz="2025">
                <a:solidFill>
                  <a:srgbClr val="474746"/>
                </a:solidFill>
                <a:latin typeface="+mj-lt"/>
              </a:defRPr>
            </a:lvl1pPr>
            <a:lvl2pPr marL="137700" indent="0" algn="l">
              <a:buClr>
                <a:srgbClr val="41A336"/>
              </a:buClr>
              <a:buFontTx/>
              <a:buNone/>
              <a:defRPr sz="1500" b="0" i="0">
                <a:solidFill>
                  <a:srgbClr val="2E3135"/>
                </a:solidFill>
                <a:latin typeface="Verdana"/>
                <a:cs typeface="Verdana"/>
              </a:defRPr>
            </a:lvl2pPr>
            <a:lvl3pPr marL="329400" indent="0" algn="l">
              <a:buClr>
                <a:srgbClr val="41A336"/>
              </a:buClr>
              <a:buFontTx/>
              <a:buNone/>
              <a:defRPr sz="1500" b="0" i="0">
                <a:solidFill>
                  <a:srgbClr val="2E3135"/>
                </a:solidFill>
                <a:latin typeface="Verdana"/>
                <a:cs typeface="Verdana"/>
              </a:defRPr>
            </a:lvl3pPr>
            <a:lvl4pPr marL="504900" indent="0" algn="l">
              <a:buClr>
                <a:srgbClr val="41A336"/>
              </a:buClr>
              <a:buFontTx/>
              <a:buNone/>
              <a:defRPr sz="1350" b="0" i="0">
                <a:solidFill>
                  <a:srgbClr val="2E3135"/>
                </a:solidFill>
                <a:latin typeface="Verdana"/>
                <a:cs typeface="Verdana"/>
              </a:defRPr>
            </a:lvl4pPr>
            <a:lvl5pPr marL="1147500" indent="-171450" algn="l">
              <a:buClr>
                <a:srgbClr val="41A336"/>
              </a:buClr>
              <a:buFont typeface="Arial"/>
              <a:buChar char="•"/>
              <a:defRPr sz="750" b="0" i="0">
                <a:solidFill>
                  <a:srgbClr val="2E3135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-82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 userDrawn="1"/>
        </p:nvCxnSpPr>
        <p:spPr>
          <a:xfrm>
            <a:off x="609600" y="1196752"/>
            <a:ext cx="109728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179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cessus 6"/>
          <p:cNvSpPr/>
          <p:nvPr/>
        </p:nvSpPr>
        <p:spPr>
          <a:xfrm>
            <a:off x="-10291" y="-1"/>
            <a:ext cx="12202291" cy="5691187"/>
          </a:xfrm>
          <a:prstGeom prst="flowChartProcess">
            <a:avLst/>
          </a:prstGeom>
          <a:solidFill>
            <a:srgbClr val="55AB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dirty="0">
                <a:latin typeface="Verdana"/>
                <a:cs typeface="Verdana"/>
              </a:rPr>
              <a:t>               </a:t>
            </a:r>
          </a:p>
        </p:txBody>
      </p:sp>
      <p:pic>
        <p:nvPicPr>
          <p:cNvPr id="2051" name="Image 4" descr="PICTOS_blanc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91" y="239712"/>
            <a:ext cx="12154963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2" name="Grouper 12"/>
          <p:cNvGrpSpPr>
            <a:grpSpLocks/>
          </p:cNvGrpSpPr>
          <p:nvPr/>
        </p:nvGrpSpPr>
        <p:grpSpPr bwMode="auto">
          <a:xfrm>
            <a:off x="9262534" y="5546724"/>
            <a:ext cx="1845733" cy="814388"/>
            <a:chOff x="6948948" y="5525435"/>
            <a:chExt cx="1384302" cy="813222"/>
          </a:xfrm>
        </p:grpSpPr>
        <p:sp>
          <p:nvSpPr>
            <p:cNvPr id="9" name="Processus 8"/>
            <p:cNvSpPr/>
            <p:nvPr userDrawn="1"/>
          </p:nvSpPr>
          <p:spPr>
            <a:xfrm>
              <a:off x="7298199" y="5525435"/>
              <a:ext cx="682626" cy="507273"/>
            </a:xfrm>
            <a:prstGeom prst="flowChartProcess">
              <a:avLst/>
            </a:prstGeom>
            <a:solidFill>
              <a:srgbClr val="55AB2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dirty="0">
                  <a:latin typeface="Verdana"/>
                  <a:cs typeface="Verdana"/>
                </a:rPr>
                <a:t>     </a:t>
              </a:r>
            </a:p>
          </p:txBody>
        </p:sp>
        <p:sp>
          <p:nvSpPr>
            <p:cNvPr id="10" name="Connecteur 10"/>
            <p:cNvSpPr/>
            <p:nvPr userDrawn="1"/>
          </p:nvSpPr>
          <p:spPr>
            <a:xfrm>
              <a:off x="6948948" y="5669691"/>
              <a:ext cx="1384302" cy="668966"/>
            </a:xfrm>
            <a:custGeom>
              <a:avLst/>
              <a:gdLst/>
              <a:ahLst/>
              <a:cxnLst/>
              <a:rect l="l" t="t" r="r" b="b"/>
              <a:pathLst>
                <a:path w="1384302" h="668657">
                  <a:moveTo>
                    <a:pt x="350838" y="0"/>
                  </a:moveTo>
                  <a:cubicBezTo>
                    <a:pt x="496159" y="0"/>
                    <a:pt x="620845" y="84197"/>
                    <a:pt x="674105" y="204193"/>
                  </a:cubicBezTo>
                  <a:lnTo>
                    <a:pt x="692151" y="259591"/>
                  </a:lnTo>
                  <a:lnTo>
                    <a:pt x="710197" y="204194"/>
                  </a:lnTo>
                  <a:cubicBezTo>
                    <a:pt x="763457" y="84198"/>
                    <a:pt x="888143" y="1"/>
                    <a:pt x="1033464" y="1"/>
                  </a:cubicBezTo>
                  <a:cubicBezTo>
                    <a:pt x="1227226" y="1"/>
                    <a:pt x="1384302" y="149685"/>
                    <a:pt x="1384302" y="334329"/>
                  </a:cubicBezTo>
                  <a:cubicBezTo>
                    <a:pt x="1384302" y="518973"/>
                    <a:pt x="1227226" y="668657"/>
                    <a:pt x="1033464" y="668657"/>
                  </a:cubicBezTo>
                  <a:cubicBezTo>
                    <a:pt x="888143" y="668657"/>
                    <a:pt x="763457" y="584460"/>
                    <a:pt x="710197" y="464465"/>
                  </a:cubicBezTo>
                  <a:lnTo>
                    <a:pt x="692151" y="409067"/>
                  </a:lnTo>
                  <a:lnTo>
                    <a:pt x="674105" y="464464"/>
                  </a:lnTo>
                  <a:cubicBezTo>
                    <a:pt x="620845" y="584459"/>
                    <a:pt x="496159" y="668656"/>
                    <a:pt x="350838" y="668656"/>
                  </a:cubicBezTo>
                  <a:cubicBezTo>
                    <a:pt x="157076" y="668656"/>
                    <a:pt x="0" y="518972"/>
                    <a:pt x="0" y="334328"/>
                  </a:cubicBezTo>
                  <a:cubicBezTo>
                    <a:pt x="0" y="149684"/>
                    <a:pt x="157076" y="0"/>
                    <a:pt x="3508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2000" dirty="0">
                <a:latin typeface="Verdana"/>
                <a:cs typeface="Verdana"/>
              </a:endParaRPr>
            </a:p>
          </p:txBody>
        </p:sp>
      </p:grpSp>
      <p:pic>
        <p:nvPicPr>
          <p:cNvPr id="2053" name="Image 11" descr="UNamu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342" y="5832476"/>
            <a:ext cx="1272117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Espace réservé du contenu 2"/>
          <p:cNvSpPr txBox="1">
            <a:spLocks/>
          </p:cNvSpPr>
          <p:nvPr/>
        </p:nvSpPr>
        <p:spPr>
          <a:xfrm>
            <a:off x="95594" y="6597352"/>
            <a:ext cx="1199873" cy="161354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rgbClr val="2E3135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rgbClr val="2E3135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518352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4" r:id="rId3"/>
    <p:sldLayoutId id="2147483727" r:id="rId4"/>
    <p:sldLayoutId id="2147483728" r:id="rId5"/>
    <p:sldLayoutId id="2147483753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cessus 6"/>
          <p:cNvSpPr/>
          <p:nvPr/>
        </p:nvSpPr>
        <p:spPr>
          <a:xfrm>
            <a:off x="-10291" y="-1"/>
            <a:ext cx="12202291" cy="5691187"/>
          </a:xfrm>
          <a:prstGeom prst="flowChartProcess">
            <a:avLst/>
          </a:prstGeom>
          <a:solidFill>
            <a:srgbClr val="55AB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              </a:t>
            </a:r>
          </a:p>
        </p:txBody>
      </p:sp>
      <p:pic>
        <p:nvPicPr>
          <p:cNvPr id="2051" name="Image 4" descr="PICTOS_blanc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91" y="239712"/>
            <a:ext cx="12154963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2" name="Grouper 12"/>
          <p:cNvGrpSpPr>
            <a:grpSpLocks/>
          </p:cNvGrpSpPr>
          <p:nvPr/>
        </p:nvGrpSpPr>
        <p:grpSpPr bwMode="auto">
          <a:xfrm>
            <a:off x="9262535" y="5546724"/>
            <a:ext cx="1845733" cy="814388"/>
            <a:chOff x="6948948" y="5525435"/>
            <a:chExt cx="1384302" cy="813222"/>
          </a:xfrm>
        </p:grpSpPr>
        <p:sp>
          <p:nvSpPr>
            <p:cNvPr id="9" name="Processus 8"/>
            <p:cNvSpPr/>
            <p:nvPr userDrawn="1"/>
          </p:nvSpPr>
          <p:spPr>
            <a:xfrm>
              <a:off x="7298199" y="5525435"/>
              <a:ext cx="682626" cy="507273"/>
            </a:xfrm>
            <a:prstGeom prst="flowChartProcess">
              <a:avLst/>
            </a:prstGeom>
            <a:solidFill>
              <a:srgbClr val="55AB2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Verdana"/>
                </a:rPr>
                <a:t>     </a:t>
              </a:r>
            </a:p>
          </p:txBody>
        </p:sp>
        <p:sp>
          <p:nvSpPr>
            <p:cNvPr id="10" name="Connecteur 10"/>
            <p:cNvSpPr/>
            <p:nvPr userDrawn="1"/>
          </p:nvSpPr>
          <p:spPr>
            <a:xfrm>
              <a:off x="6948948" y="5669691"/>
              <a:ext cx="1384302" cy="668966"/>
            </a:xfrm>
            <a:custGeom>
              <a:avLst/>
              <a:gdLst/>
              <a:ahLst/>
              <a:cxnLst/>
              <a:rect l="l" t="t" r="r" b="b"/>
              <a:pathLst>
                <a:path w="1384302" h="668657">
                  <a:moveTo>
                    <a:pt x="350838" y="0"/>
                  </a:moveTo>
                  <a:cubicBezTo>
                    <a:pt x="496159" y="0"/>
                    <a:pt x="620845" y="84197"/>
                    <a:pt x="674105" y="204193"/>
                  </a:cubicBezTo>
                  <a:lnTo>
                    <a:pt x="692151" y="259591"/>
                  </a:lnTo>
                  <a:lnTo>
                    <a:pt x="710197" y="204194"/>
                  </a:lnTo>
                  <a:cubicBezTo>
                    <a:pt x="763457" y="84198"/>
                    <a:pt x="888143" y="1"/>
                    <a:pt x="1033464" y="1"/>
                  </a:cubicBezTo>
                  <a:cubicBezTo>
                    <a:pt x="1227226" y="1"/>
                    <a:pt x="1384302" y="149685"/>
                    <a:pt x="1384302" y="334329"/>
                  </a:cubicBezTo>
                  <a:cubicBezTo>
                    <a:pt x="1384302" y="518973"/>
                    <a:pt x="1227226" y="668657"/>
                    <a:pt x="1033464" y="668657"/>
                  </a:cubicBezTo>
                  <a:cubicBezTo>
                    <a:pt x="888143" y="668657"/>
                    <a:pt x="763457" y="584460"/>
                    <a:pt x="710197" y="464465"/>
                  </a:cubicBezTo>
                  <a:lnTo>
                    <a:pt x="692151" y="409067"/>
                  </a:lnTo>
                  <a:lnTo>
                    <a:pt x="674105" y="464464"/>
                  </a:lnTo>
                  <a:cubicBezTo>
                    <a:pt x="620845" y="584459"/>
                    <a:pt x="496159" y="668656"/>
                    <a:pt x="350838" y="668656"/>
                  </a:cubicBezTo>
                  <a:cubicBezTo>
                    <a:pt x="157076" y="668656"/>
                    <a:pt x="0" y="518972"/>
                    <a:pt x="0" y="334328"/>
                  </a:cubicBezTo>
                  <a:cubicBezTo>
                    <a:pt x="0" y="149684"/>
                    <a:pt x="157076" y="0"/>
                    <a:pt x="3508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endParaRPr>
            </a:p>
          </p:txBody>
        </p:sp>
      </p:grpSp>
      <p:pic>
        <p:nvPicPr>
          <p:cNvPr id="2053" name="Image 11" descr="UNamu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343" y="5832478"/>
            <a:ext cx="1272117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Espace réservé du contenu 2"/>
          <p:cNvSpPr txBox="1">
            <a:spLocks/>
          </p:cNvSpPr>
          <p:nvPr/>
        </p:nvSpPr>
        <p:spPr>
          <a:xfrm>
            <a:off x="95596" y="6597352"/>
            <a:ext cx="1199873" cy="161354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SzTx/>
              <a:buFont typeface="Arial"/>
              <a:buNone/>
              <a:tabLst/>
              <a:defRPr/>
            </a:pPr>
            <a:r>
              <a:rPr kumimoji="0" lang="nl-BE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E3135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www.unamur.be</a:t>
            </a:r>
            <a:endParaRPr kumimoji="0" lang="fr-FR" sz="600" b="0" i="0" u="none" strike="noStrike" kern="1200" cap="none" spc="0" normalizeH="0" baseline="0" noProof="0" dirty="0">
              <a:ln>
                <a:noFill/>
              </a:ln>
              <a:solidFill>
                <a:srgbClr val="2E3135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976589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342900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2pPr>
      <a:lvl3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3pPr>
      <a:lvl4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4pPr>
      <a:lvl5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5pPr>
      <a:lvl6pPr marL="3429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6pPr>
      <a:lvl7pPr marL="6858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7pPr>
      <a:lvl8pPr marL="10287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8pPr>
      <a:lvl9pPr marL="13716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marL="257175" indent="-257175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557213" indent="-214313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572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2001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5430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://dx.doi.org/10.14279/tuj.eceasst.29.407" TargetMode="Externa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4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695400" y="5805264"/>
            <a:ext cx="4371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fr-FR" sz="1600" dirty="0" smtClean="0">
                <a:solidFill>
                  <a:prstClr val="black"/>
                </a:solidFill>
              </a:rPr>
              <a:t>Sunday 23rd </a:t>
            </a:r>
            <a:r>
              <a:rPr lang="fr-FR" sz="1600" dirty="0" err="1">
                <a:solidFill>
                  <a:prstClr val="black"/>
                </a:solidFill>
              </a:rPr>
              <a:t>October</a:t>
            </a:r>
            <a:r>
              <a:rPr lang="fr-FR" sz="1600" dirty="0">
                <a:solidFill>
                  <a:prstClr val="black"/>
                </a:solidFill>
              </a:rPr>
              <a:t>, Montréal, Canada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683972" y="44624"/>
            <a:ext cx="10801200" cy="5589240"/>
          </a:xfrm>
        </p:spPr>
        <p:txBody>
          <a:bodyPr/>
          <a:lstStyle/>
          <a:p>
            <a:endParaRPr lang="en-US" sz="3200" b="1" dirty="0">
              <a:latin typeface="Arial" charset="0"/>
            </a:endParaRPr>
          </a:p>
          <a:p>
            <a:endParaRPr lang="en-US" sz="3200" b="1" dirty="0">
              <a:latin typeface="Arial" charset="0"/>
            </a:endParaRPr>
          </a:p>
          <a:p>
            <a:pPr algn="l"/>
            <a:r>
              <a:rPr lang="en-US" sz="3200" b="1" dirty="0">
                <a:latin typeface="Arial" charset="0"/>
              </a:rPr>
              <a:t>Towards The Systematic Design of Model </a:t>
            </a:r>
            <a:r>
              <a:rPr lang="en-US" sz="3200" b="1" dirty="0" smtClean="0">
                <a:latin typeface="Arial" charset="0"/>
              </a:rPr>
              <a:t>Animation</a:t>
            </a:r>
            <a:endParaRPr lang="en-US" sz="2800" b="1" dirty="0">
              <a:latin typeface="Arial" charset="0"/>
            </a:endParaRPr>
          </a:p>
          <a:p>
            <a:r>
              <a:rPr lang="en-US" sz="2800" b="1" i="1" dirty="0">
                <a:latin typeface="Arial" charset="0"/>
              </a:rPr>
              <a:t>Key Ingredients and General Guidelines</a:t>
            </a:r>
            <a:endParaRPr lang="en-GB" sz="1400" i="1" dirty="0">
              <a:latin typeface="Arial" charset="0"/>
            </a:endParaRPr>
          </a:p>
          <a:p>
            <a:pPr algn="ctr" eaLnBrk="1" hangingPunct="1">
              <a:buFont typeface="Wingdings" charset="0"/>
              <a:buNone/>
            </a:pPr>
            <a:endParaRPr lang="en-GB" sz="3200" dirty="0">
              <a:latin typeface="Arial" charset="0"/>
            </a:endParaRPr>
          </a:p>
          <a:p>
            <a:pPr algn="ctr" eaLnBrk="1" hangingPunct="1">
              <a:buFont typeface="Wingdings" charset="0"/>
              <a:buNone/>
            </a:pPr>
            <a:endParaRPr lang="en-GB" sz="3200" dirty="0">
              <a:latin typeface="Arial" charset="0"/>
            </a:endParaRPr>
          </a:p>
          <a:p>
            <a:r>
              <a:rPr lang="en-GB" sz="2800" dirty="0">
                <a:latin typeface="Arial" charset="0"/>
              </a:rPr>
              <a:t>Moussa </a:t>
            </a:r>
            <a:r>
              <a:rPr lang="en-GB" sz="2800" cap="small" dirty="0">
                <a:latin typeface="Arial" charset="0"/>
              </a:rPr>
              <a:t>Amrani</a:t>
            </a:r>
            <a:r>
              <a:rPr lang="en-GB" sz="2800" dirty="0">
                <a:latin typeface="Arial" charset="0"/>
              </a:rPr>
              <a:t>, </a:t>
            </a:r>
            <a:r>
              <a:rPr lang="en-GB" sz="2800" dirty="0">
                <a:solidFill>
                  <a:schemeClr val="tx1"/>
                </a:solidFill>
                <a:latin typeface="Arial" charset="0"/>
              </a:rPr>
              <a:t>Abdelkader</a:t>
            </a:r>
            <a:r>
              <a:rPr lang="en-GB" sz="2800" cap="small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n-GB" sz="2800" b="1" cap="small" dirty="0">
                <a:solidFill>
                  <a:schemeClr val="tx1"/>
                </a:solidFill>
                <a:latin typeface="Arial" charset="0"/>
              </a:rPr>
              <a:t>Ouared</a:t>
            </a:r>
            <a:r>
              <a:rPr lang="en-GB" sz="2800" cap="small" dirty="0">
                <a:latin typeface="Arial" charset="0"/>
              </a:rPr>
              <a:t>,</a:t>
            </a:r>
            <a:r>
              <a:rPr lang="en-GB" sz="2800" dirty="0">
                <a:latin typeface="Arial" charset="0"/>
              </a:rPr>
              <a:t> </a:t>
            </a:r>
          </a:p>
          <a:p>
            <a:r>
              <a:rPr lang="en-GB" sz="2800" dirty="0">
                <a:latin typeface="Arial" charset="0"/>
              </a:rPr>
              <a:t>Pierre-Yves </a:t>
            </a:r>
            <a:r>
              <a:rPr lang="en-GB" sz="2800" cap="small" dirty="0" err="1">
                <a:latin typeface="Arial" charset="0"/>
              </a:rPr>
              <a:t>Schobbens</a:t>
            </a:r>
            <a:endParaRPr lang="en-GB" sz="2800" cap="small" dirty="0">
              <a:latin typeface="Arial" charset="0"/>
            </a:endParaRPr>
          </a:p>
          <a:p>
            <a:endParaRPr lang="fr-FR" sz="2800" cap="small" dirty="0">
              <a:latin typeface="Arial" charset="0"/>
            </a:endParaRPr>
          </a:p>
          <a:p>
            <a:endParaRPr lang="fr-FR" sz="1400" cap="small" dirty="0">
              <a:latin typeface="Arial" charset="0"/>
            </a:endParaRPr>
          </a:p>
          <a:p>
            <a:endParaRPr lang="fr-FR" sz="1400" cap="small" dirty="0">
              <a:latin typeface="Arial" charset="0"/>
            </a:endParaRPr>
          </a:p>
          <a:p>
            <a:endParaRPr lang="fr-FR" sz="1400" cap="small" dirty="0">
              <a:latin typeface="Arial" charset="0"/>
            </a:endParaRPr>
          </a:p>
          <a:p>
            <a:endParaRPr lang="fr-FR" sz="1400" cap="small" dirty="0">
              <a:latin typeface="Arial" charset="0"/>
            </a:endParaRPr>
          </a:p>
          <a:p>
            <a:endParaRPr lang="fr-FR" sz="1400" cap="small" dirty="0">
              <a:latin typeface="Arial" charset="0"/>
            </a:endParaRPr>
          </a:p>
          <a:p>
            <a:endParaRPr lang="fr-FR" sz="1400" cap="small" dirty="0">
              <a:latin typeface="Arial" charset="0"/>
            </a:endParaRPr>
          </a:p>
          <a:p>
            <a:pPr algn="l"/>
            <a:r>
              <a:rPr lang="en-GB" sz="1800" b="1" dirty="0" err="1">
                <a:latin typeface="Arial" charset="0"/>
              </a:rPr>
              <a:t>Modeling</a:t>
            </a:r>
            <a:r>
              <a:rPr lang="en-GB" sz="1800" b="1" dirty="0">
                <a:latin typeface="Arial" charset="0"/>
              </a:rPr>
              <a:t> Language Engineering </a:t>
            </a:r>
            <a:r>
              <a:rPr lang="en-GB" sz="1800" cap="small" dirty="0">
                <a:latin typeface="Arial" charset="0"/>
              </a:rPr>
              <a:t>(</a:t>
            </a:r>
            <a:r>
              <a:rPr lang="en-GB" sz="1800" cap="small" dirty="0" err="1">
                <a:latin typeface="Arial" charset="0"/>
              </a:rPr>
              <a:t>Mle</a:t>
            </a:r>
            <a:r>
              <a:rPr lang="en-GB" sz="1800" cap="small" dirty="0">
                <a:latin typeface="Arial" charset="0"/>
              </a:rPr>
              <a:t>)</a:t>
            </a:r>
            <a:r>
              <a:rPr lang="en-GB" sz="1800" dirty="0">
                <a:latin typeface="Arial" charset="0"/>
              </a:rPr>
              <a:t> Workshop </a:t>
            </a:r>
          </a:p>
          <a:p>
            <a:pPr algn="l"/>
            <a:r>
              <a:rPr lang="en-GB" sz="1800" dirty="0">
                <a:latin typeface="Arial" charset="0"/>
              </a:rPr>
              <a:t>Co-Located with </a:t>
            </a:r>
            <a:r>
              <a:rPr lang="en-GB" sz="1800" dirty="0" err="1">
                <a:latin typeface="Arial" charset="0"/>
              </a:rPr>
              <a:t>MoDELS</a:t>
            </a:r>
            <a:r>
              <a:rPr lang="en-GB" sz="1800" dirty="0">
                <a:latin typeface="Arial" charset="0"/>
              </a:rPr>
              <a:t> 2022</a:t>
            </a:r>
            <a:r>
              <a:rPr lang="en-GB" sz="1400" cap="small" dirty="0">
                <a:latin typeface="Arial" charset="0"/>
              </a:rPr>
              <a:t/>
            </a:r>
            <a:br>
              <a:rPr lang="en-GB" sz="1400" cap="small" dirty="0">
                <a:latin typeface="Arial" charset="0"/>
              </a:rPr>
            </a:br>
            <a:endParaRPr lang="en-GB" sz="1400" cap="small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1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328" y="310201"/>
            <a:ext cx="12144672" cy="790787"/>
          </a:xfrm>
        </p:spPr>
        <p:txBody>
          <a:bodyPr/>
          <a:lstStyle/>
          <a:p>
            <a:r>
              <a:rPr lang="fr-BE" sz="4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Proposal</a:t>
            </a:r>
            <a:r>
              <a:rPr lang="fr-BE" sz="4000" i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fr-BE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BE" sz="4000" dirty="0" err="1">
                <a:latin typeface="Arial" panose="020B0604020202020204" pitchFamily="34" charset="0"/>
                <a:cs typeface="Arial" panose="020B0604020202020204" pitchFamily="34" charset="0"/>
              </a:rPr>
              <a:t>Decouple</a:t>
            </a:r>
            <a:r>
              <a:rPr lang="fr-BE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BE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Transfos </a:t>
            </a:r>
            <a:r>
              <a:rPr lang="fr-BE" sz="4000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fr-BE" sz="4000" dirty="0">
                <a:latin typeface="Arial" panose="020B0604020202020204" pitchFamily="34" charset="0"/>
                <a:cs typeface="Arial" panose="020B0604020202020204" pitchFamily="34" charset="0"/>
              </a:rPr>
              <a:t> Animation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2567608" y="2024953"/>
            <a:ext cx="3024336" cy="4009392"/>
          </a:xfrm>
          <a:prstGeom prst="roundRect">
            <a:avLst>
              <a:gd name="adj" fmla="val 8037"/>
            </a:avLst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3431704" y="2180412"/>
            <a:ext cx="1262794" cy="672524"/>
          </a:xfrm>
          <a:prstGeom prst="roundRect">
            <a:avLst>
              <a:gd name="adj" fmla="val 5769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2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2567608" y="1451174"/>
            <a:ext cx="3024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2800" b="1" dirty="0" smtClean="0"/>
              <a:t>Transformation</a:t>
            </a:r>
            <a:endParaRPr lang="en-US" sz="2800" b="1" dirty="0"/>
          </a:p>
        </p:txBody>
      </p:sp>
      <p:sp>
        <p:nvSpPr>
          <p:cNvPr id="31" name="ZoneTexte 30"/>
          <p:cNvSpPr txBox="1"/>
          <p:nvPr/>
        </p:nvSpPr>
        <p:spPr>
          <a:xfrm>
            <a:off x="6528048" y="1475950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2800" b="1" dirty="0" smtClean="0"/>
              <a:t>Animation</a:t>
            </a:r>
            <a:endParaRPr lang="en-US" sz="2800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3863752" y="4596029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/>
              <a:t>…</a:t>
            </a:r>
            <a:endParaRPr lang="en-US" b="1" dirty="0"/>
          </a:p>
        </p:txBody>
      </p:sp>
      <p:sp>
        <p:nvSpPr>
          <p:cNvPr id="19" name="Rectangle à coins arrondis 18"/>
          <p:cNvSpPr/>
          <p:nvPr/>
        </p:nvSpPr>
        <p:spPr>
          <a:xfrm>
            <a:off x="3431704" y="3259856"/>
            <a:ext cx="1262794" cy="673200"/>
          </a:xfrm>
          <a:prstGeom prst="roundRect">
            <a:avLst>
              <a:gd name="adj" fmla="val 8121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2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3431704" y="5130657"/>
            <a:ext cx="1262794" cy="673200"/>
          </a:xfrm>
          <a:prstGeom prst="roundRect">
            <a:avLst>
              <a:gd name="adj" fmla="val 10736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2800" b="1" baseline="-25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à coins arrondis 22"/>
          <p:cNvSpPr/>
          <p:nvPr/>
        </p:nvSpPr>
        <p:spPr>
          <a:xfrm>
            <a:off x="6600056" y="2024952"/>
            <a:ext cx="3528392" cy="4009394"/>
          </a:xfrm>
          <a:prstGeom prst="roundRect">
            <a:avLst>
              <a:gd name="adj" fmla="val 8037"/>
            </a:avLst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8169951" y="4992148"/>
            <a:ext cx="532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/>
              <a:t>…</a:t>
            </a:r>
            <a:endParaRPr lang="en-US" b="1" dirty="0"/>
          </a:p>
        </p:txBody>
      </p:sp>
      <p:sp>
        <p:nvSpPr>
          <p:cNvPr id="33" name="Flèche droite 32"/>
          <p:cNvSpPr/>
          <p:nvPr/>
        </p:nvSpPr>
        <p:spPr>
          <a:xfrm rot="5400000">
            <a:off x="7723260" y="1616730"/>
            <a:ext cx="1372126" cy="225241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Flèche droite 34"/>
          <p:cNvSpPr/>
          <p:nvPr/>
        </p:nvSpPr>
        <p:spPr>
          <a:xfrm rot="5400000">
            <a:off x="8152149" y="2043901"/>
            <a:ext cx="514346" cy="686891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Flèche droite 35"/>
          <p:cNvSpPr/>
          <p:nvPr/>
        </p:nvSpPr>
        <p:spPr>
          <a:xfrm rot="5400000">
            <a:off x="8170118" y="2622786"/>
            <a:ext cx="514346" cy="686891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2" name="Flèche droite 41"/>
          <p:cNvSpPr/>
          <p:nvPr/>
        </p:nvSpPr>
        <p:spPr>
          <a:xfrm rot="5400000">
            <a:off x="7554056" y="2588702"/>
            <a:ext cx="1584000" cy="3492000"/>
          </a:xfrm>
          <a:prstGeom prst="rightArrow">
            <a:avLst>
              <a:gd name="adj1" fmla="val 50000"/>
              <a:gd name="adj2" fmla="val 48365"/>
            </a:avLst>
          </a:prstGeom>
          <a:solidFill>
            <a:schemeClr val="accent6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3" name="Flèche droite 42"/>
          <p:cNvSpPr/>
          <p:nvPr/>
        </p:nvSpPr>
        <p:spPr>
          <a:xfrm rot="5400000">
            <a:off x="8282026" y="3932013"/>
            <a:ext cx="941485" cy="686891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7" name="Flèche droite 46"/>
          <p:cNvSpPr/>
          <p:nvPr/>
        </p:nvSpPr>
        <p:spPr>
          <a:xfrm rot="5400000">
            <a:off x="7690473" y="3599114"/>
            <a:ext cx="514346" cy="686891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8" name="Flèche droite 47"/>
          <p:cNvSpPr/>
          <p:nvPr/>
        </p:nvSpPr>
        <p:spPr>
          <a:xfrm rot="5400000">
            <a:off x="7714050" y="4214490"/>
            <a:ext cx="514346" cy="686891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9" name="Flèche droite 48"/>
          <p:cNvSpPr/>
          <p:nvPr/>
        </p:nvSpPr>
        <p:spPr>
          <a:xfrm rot="5400000">
            <a:off x="8097619" y="5363691"/>
            <a:ext cx="514346" cy="686891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0" name="Straight Arrow Connector 17"/>
          <p:cNvCxnSpPr/>
          <p:nvPr/>
        </p:nvCxnSpPr>
        <p:spPr>
          <a:xfrm flipV="1">
            <a:off x="4694498" y="2392163"/>
            <a:ext cx="3168000" cy="243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headEnd type="diamond" w="med" len="med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17"/>
          <p:cNvCxnSpPr/>
          <p:nvPr/>
        </p:nvCxnSpPr>
        <p:spPr>
          <a:xfrm flipV="1">
            <a:off x="4694498" y="3588861"/>
            <a:ext cx="2772000" cy="243"/>
          </a:xfrm>
          <a:prstGeom prst="straightConnector1">
            <a:avLst/>
          </a:prstGeom>
          <a:ln w="22225">
            <a:solidFill>
              <a:schemeClr val="tx1">
                <a:lumMod val="95000"/>
                <a:lumOff val="5000"/>
              </a:schemeClr>
            </a:solidFill>
            <a:prstDash val="sysDash"/>
            <a:headEnd type="diamond" w="med" len="med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èche droite 52"/>
          <p:cNvSpPr/>
          <p:nvPr/>
        </p:nvSpPr>
        <p:spPr>
          <a:xfrm rot="5400000">
            <a:off x="8152149" y="2043902"/>
            <a:ext cx="514346" cy="686891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4" name="Flèche droite 53"/>
          <p:cNvSpPr/>
          <p:nvPr/>
        </p:nvSpPr>
        <p:spPr>
          <a:xfrm rot="5400000">
            <a:off x="8170118" y="2622787"/>
            <a:ext cx="514346" cy="686891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5" name="Flèche droite 54"/>
          <p:cNvSpPr/>
          <p:nvPr/>
        </p:nvSpPr>
        <p:spPr>
          <a:xfrm rot="5400000">
            <a:off x="7690473" y="3599115"/>
            <a:ext cx="514346" cy="686891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6" name="Flèche droite 55"/>
          <p:cNvSpPr/>
          <p:nvPr/>
        </p:nvSpPr>
        <p:spPr>
          <a:xfrm rot="5400000">
            <a:off x="8152149" y="2043903"/>
            <a:ext cx="514346" cy="686891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7" name="Flèche droite 56"/>
          <p:cNvSpPr/>
          <p:nvPr/>
        </p:nvSpPr>
        <p:spPr>
          <a:xfrm rot="5400000">
            <a:off x="8170118" y="2622788"/>
            <a:ext cx="514346" cy="686891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1" name="Flèche droite 60"/>
          <p:cNvSpPr/>
          <p:nvPr/>
        </p:nvSpPr>
        <p:spPr>
          <a:xfrm rot="5400000">
            <a:off x="8152149" y="2043904"/>
            <a:ext cx="514346" cy="686891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Connecteur en arc 14"/>
          <p:cNvCxnSpPr>
            <a:stCxn id="19" idx="3"/>
          </p:cNvCxnSpPr>
          <p:nvPr/>
        </p:nvCxnSpPr>
        <p:spPr>
          <a:xfrm flipV="1">
            <a:off x="4694498" y="2564905"/>
            <a:ext cx="3129694" cy="1031551"/>
          </a:xfrm>
          <a:prstGeom prst="curvedConnector3">
            <a:avLst/>
          </a:prstGeom>
          <a:ln w="22225">
            <a:solidFill>
              <a:schemeClr val="tx1">
                <a:lumMod val="95000"/>
                <a:lumOff val="5000"/>
              </a:schemeClr>
            </a:solidFill>
            <a:prstDash val="sysDash"/>
            <a:headEnd type="diamond" w="med" len="med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1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4" grpId="0"/>
      <p:bldP spid="19" grpId="0" animBg="1"/>
      <p:bldP spid="22" grpId="0" animBg="1"/>
      <p:bldP spid="40" grpId="0"/>
      <p:bldP spid="33" grpId="0" animBg="1"/>
      <p:bldP spid="35" grpId="0" animBg="1"/>
      <p:bldP spid="36" grpId="0" animBg="1"/>
      <p:bldP spid="42" grpId="0" animBg="1"/>
      <p:bldP spid="43" grpId="0" animBg="1"/>
      <p:bldP spid="47" grpId="0" animBg="1"/>
      <p:bldP spid="48" grpId="0" animBg="1"/>
      <p:bldP spid="49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6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Providing</a:t>
            </a:r>
            <a:r>
              <a:rPr lang="fr-BE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BE" sz="4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Flexibility</a:t>
            </a:r>
            <a:r>
              <a:rPr lang="fr-BE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for MA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10</a:t>
            </a:r>
            <a:endParaRPr lang="en-US" dirty="0"/>
          </a:p>
        </p:txBody>
      </p:sp>
      <p:cxnSp>
        <p:nvCxnSpPr>
          <p:cNvPr id="19" name="Straight Connector 2"/>
          <p:cNvCxnSpPr/>
          <p:nvPr/>
        </p:nvCxnSpPr>
        <p:spPr>
          <a:xfrm>
            <a:off x="1818489" y="1915506"/>
            <a:ext cx="2700000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Rectangle 20"/>
          <p:cNvSpPr/>
          <p:nvPr/>
        </p:nvSpPr>
        <p:spPr>
          <a:xfrm>
            <a:off x="630489" y="1686986"/>
            <a:ext cx="1188000" cy="4824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518489" y="1686986"/>
            <a:ext cx="1188000" cy="48240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TextBox 38"/>
          <p:cNvSpPr txBox="1"/>
          <p:nvPr/>
        </p:nvSpPr>
        <p:spPr>
          <a:xfrm>
            <a:off x="3591268" y="1861719"/>
            <a:ext cx="1065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0..*</a:t>
            </a:r>
            <a:endParaRPr lang="en-GB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2900060" y="1594912"/>
            <a:ext cx="720080" cy="0"/>
          </a:xfrm>
          <a:prstGeom prst="straightConnector1">
            <a:avLst/>
          </a:prstGeom>
          <a:ln w="41275" cmpd="dbl"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"/>
          <p:cNvCxnSpPr>
            <a:endCxn id="29" idx="1"/>
          </p:cNvCxnSpPr>
          <p:nvPr/>
        </p:nvCxnSpPr>
        <p:spPr>
          <a:xfrm flipV="1">
            <a:off x="2351584" y="3732806"/>
            <a:ext cx="954402" cy="591582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Straight Connector 2"/>
          <p:cNvCxnSpPr>
            <a:stCxn id="37" idx="3"/>
          </p:cNvCxnSpPr>
          <p:nvPr/>
        </p:nvCxnSpPr>
        <p:spPr>
          <a:xfrm>
            <a:off x="2346396" y="4325318"/>
            <a:ext cx="950830" cy="17762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Straight Connector 2"/>
          <p:cNvCxnSpPr>
            <a:stCxn id="37" idx="3"/>
            <a:endCxn id="36" idx="1"/>
          </p:cNvCxnSpPr>
          <p:nvPr/>
        </p:nvCxnSpPr>
        <p:spPr>
          <a:xfrm>
            <a:off x="2346397" y="4295712"/>
            <a:ext cx="938880" cy="654331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Rectangle à coins arrondis 28"/>
          <p:cNvSpPr/>
          <p:nvPr/>
        </p:nvSpPr>
        <p:spPr>
          <a:xfrm>
            <a:off x="3305986" y="3445148"/>
            <a:ext cx="1176966" cy="482121"/>
          </a:xfrm>
          <a:prstGeom prst="roundRect">
            <a:avLst>
              <a:gd name="adj" fmla="val 4749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24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Rectangle à coins arrondis 34"/>
          <p:cNvSpPr/>
          <p:nvPr/>
        </p:nvSpPr>
        <p:spPr>
          <a:xfrm>
            <a:off x="3294187" y="4081072"/>
            <a:ext cx="1188765" cy="462673"/>
          </a:xfrm>
          <a:prstGeom prst="roundRect">
            <a:avLst>
              <a:gd name="adj" fmla="val 9503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2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Rectangle à coins arrondis 35"/>
          <p:cNvSpPr/>
          <p:nvPr/>
        </p:nvSpPr>
        <p:spPr>
          <a:xfrm>
            <a:off x="3285277" y="4755642"/>
            <a:ext cx="1188766" cy="441237"/>
          </a:xfrm>
          <a:prstGeom prst="roundRect">
            <a:avLst>
              <a:gd name="adj" fmla="val 7919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2400" b="1" baseline="-250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Rectangle à coins arrondis 36"/>
          <p:cNvSpPr/>
          <p:nvPr/>
        </p:nvSpPr>
        <p:spPr>
          <a:xfrm>
            <a:off x="983432" y="4048876"/>
            <a:ext cx="1362965" cy="512005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BE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fr-BE" sz="24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ire</a:t>
            </a:r>
            <a:r>
              <a:rPr lang="fr-BE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3196159" y="4589917"/>
            <a:ext cx="63520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●●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●</a:t>
            </a:r>
            <a:endParaRPr lang="en-US" sz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2" name="Accolade ouvrante 61"/>
          <p:cNvSpPr/>
          <p:nvPr/>
        </p:nvSpPr>
        <p:spPr>
          <a:xfrm>
            <a:off x="5235511" y="2867088"/>
            <a:ext cx="424300" cy="2951983"/>
          </a:xfrm>
          <a:prstGeom prst="leftBrace">
            <a:avLst>
              <a:gd name="adj1" fmla="val 355964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à coins arrondis 59"/>
          <p:cNvSpPr/>
          <p:nvPr/>
        </p:nvSpPr>
        <p:spPr>
          <a:xfrm>
            <a:off x="5588102" y="2730024"/>
            <a:ext cx="1176966" cy="388926"/>
          </a:xfrm>
          <a:prstGeom prst="roundRect">
            <a:avLst>
              <a:gd name="adj" fmla="val 4749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28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8322831" y="3314746"/>
            <a:ext cx="756000" cy="756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Ellipse 64"/>
          <p:cNvSpPr/>
          <p:nvPr/>
        </p:nvSpPr>
        <p:spPr>
          <a:xfrm>
            <a:off x="8584266" y="3566252"/>
            <a:ext cx="252000" cy="252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Ellipse 65"/>
          <p:cNvSpPr/>
          <p:nvPr/>
        </p:nvSpPr>
        <p:spPr>
          <a:xfrm>
            <a:off x="9912424" y="3337136"/>
            <a:ext cx="720000" cy="720000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7" name="Connecteur droit avec flèche 66"/>
          <p:cNvCxnSpPr/>
          <p:nvPr/>
        </p:nvCxnSpPr>
        <p:spPr>
          <a:xfrm>
            <a:off x="9078831" y="3687354"/>
            <a:ext cx="828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/>
          <p:nvPr/>
        </p:nvCxnSpPr>
        <p:spPr>
          <a:xfrm>
            <a:off x="8166926" y="3229124"/>
            <a:ext cx="26691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ctangle à coins arrondis 68"/>
          <p:cNvSpPr/>
          <p:nvPr/>
        </p:nvSpPr>
        <p:spPr>
          <a:xfrm>
            <a:off x="7490424" y="2690916"/>
            <a:ext cx="3989104" cy="336175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Move</a:t>
            </a:r>
            <a:r>
              <a:rPr lang="fr-BE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BE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  <a:r>
              <a:rPr lang="fr-BE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fr-BE" b="1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</a:t>
            </a:r>
            <a:r>
              <a:rPr lang="fr-BE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BE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0" name="Ellipse 69"/>
          <p:cNvSpPr/>
          <p:nvPr/>
        </p:nvSpPr>
        <p:spPr>
          <a:xfrm>
            <a:off x="10146424" y="3583610"/>
            <a:ext cx="252000" cy="252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à coins arrondis 70"/>
          <p:cNvSpPr/>
          <p:nvPr/>
        </p:nvSpPr>
        <p:spPr>
          <a:xfrm>
            <a:off x="5622310" y="5388384"/>
            <a:ext cx="1166797" cy="388926"/>
          </a:xfrm>
          <a:prstGeom prst="roundRect">
            <a:avLst>
              <a:gd name="adj" fmla="val 4749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28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2" name="Ellipse 71"/>
          <p:cNvSpPr/>
          <p:nvPr/>
        </p:nvSpPr>
        <p:spPr>
          <a:xfrm>
            <a:off x="8378155" y="5319640"/>
            <a:ext cx="756000" cy="756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Ellipse 72"/>
          <p:cNvSpPr/>
          <p:nvPr/>
        </p:nvSpPr>
        <p:spPr>
          <a:xfrm>
            <a:off x="9949905" y="5355640"/>
            <a:ext cx="720000" cy="720000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4" name="Connecteur droit avec flèche 73"/>
          <p:cNvCxnSpPr>
            <a:stCxn id="72" idx="6"/>
          </p:cNvCxnSpPr>
          <p:nvPr/>
        </p:nvCxnSpPr>
        <p:spPr>
          <a:xfrm>
            <a:off x="9134155" y="5697640"/>
            <a:ext cx="81575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>
            <a:off x="8203427" y="5246040"/>
            <a:ext cx="26691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Ellipse 75"/>
          <p:cNvSpPr/>
          <p:nvPr/>
        </p:nvSpPr>
        <p:spPr>
          <a:xfrm>
            <a:off x="8630155" y="5552558"/>
            <a:ext cx="252000" cy="252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à coins arrondis 76"/>
          <p:cNvSpPr/>
          <p:nvPr/>
        </p:nvSpPr>
        <p:spPr>
          <a:xfrm>
            <a:off x="7032104" y="4419454"/>
            <a:ext cx="4347096" cy="750438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896938" algn="l"/>
              </a:tabLst>
            </a:pPr>
            <a:r>
              <a:rPr lang="fr-BE" b="1" dirty="0" smtClean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fr-BE" b="1" dirty="0" err="1" smtClean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Highlight</a:t>
            </a:r>
            <a:r>
              <a:rPr lang="fr-BE" b="1" dirty="0" smtClean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BE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fired</a:t>
            </a:r>
            <a:r>
              <a:rPr lang="fr-BE" b="1" dirty="0" smtClean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BE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Transition</a:t>
            </a:r>
            <a:endParaRPr lang="fr-BE" b="1" dirty="0" smtClean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tabLst>
                <a:tab pos="896938" algn="l"/>
              </a:tabLst>
            </a:pPr>
            <a:r>
              <a:rPr lang="fr-BE" b="1" dirty="0" smtClean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THEN 	Move</a:t>
            </a:r>
            <a:r>
              <a:rPr lang="fr-BE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BE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  <a:r>
              <a:rPr lang="fr-BE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fr-BE" b="1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</a:t>
            </a:r>
            <a:r>
              <a:rPr lang="fr-BE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BE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19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5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8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33333E-6 L 0.12604 0.00648 " pathEditMode="relative" rAng="0" ptsTypes="AA">
                                      <p:cBhvr>
                                        <p:cTn id="90" dur="2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02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5" grpId="0" animBg="1"/>
      <p:bldP spid="36" grpId="0" animBg="1"/>
      <p:bldP spid="37" grpId="0" animBg="1"/>
      <p:bldP spid="38" grpId="0"/>
      <p:bldP spid="62" grpId="0" animBg="1"/>
      <p:bldP spid="60" grpId="0"/>
      <p:bldP spid="64" grpId="0" animBg="1"/>
      <p:bldP spid="65" grpId="0" animBg="1"/>
      <p:bldP spid="65" grpId="1" animBg="1"/>
      <p:bldP spid="66" grpId="0" animBg="1"/>
      <p:bldP spid="69" grpId="0"/>
      <p:bldP spid="70" grpId="0" animBg="1"/>
      <p:bldP spid="71" grpId="0"/>
      <p:bldP spid="72" grpId="0" animBg="1"/>
      <p:bldP spid="73" grpId="0" animBg="1"/>
      <p:bldP spid="76" grpId="0" animBg="1"/>
      <p:bldP spid="76" grpId="1" animBg="1"/>
      <p:bldP spid="76" grpId="2" animBg="1"/>
      <p:bldP spid="7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Enabling</a:t>
            </a:r>
            <a:r>
              <a:rPr lang="fr-BE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BE" sz="4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Reuse</a:t>
            </a:r>
            <a:r>
              <a:rPr lang="fr-BE" sz="4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BE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across</a:t>
            </a:r>
            <a:r>
              <a:rPr lang="fr-BE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BE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DSLs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41" name="Rectangle à coins arrondis 40"/>
          <p:cNvSpPr/>
          <p:nvPr/>
        </p:nvSpPr>
        <p:spPr>
          <a:xfrm>
            <a:off x="7856885" y="1549136"/>
            <a:ext cx="1188000" cy="396000"/>
          </a:xfrm>
          <a:prstGeom prst="roundRect">
            <a:avLst>
              <a:gd name="adj" fmla="val 3887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BE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2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FSM</a:t>
            </a:r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2" name="Rectangle à coins arrondis 41"/>
          <p:cNvSpPr/>
          <p:nvPr/>
        </p:nvSpPr>
        <p:spPr>
          <a:xfrm>
            <a:off x="7839111" y="2680619"/>
            <a:ext cx="1205774" cy="396000"/>
          </a:xfrm>
          <a:prstGeom prst="roundRect">
            <a:avLst>
              <a:gd name="adj" fmla="val 10885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BE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2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</a:t>
            </a:r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3" name="Rectangle à coins arrondis 42"/>
          <p:cNvSpPr/>
          <p:nvPr/>
        </p:nvSpPr>
        <p:spPr>
          <a:xfrm>
            <a:off x="9863928" y="2122391"/>
            <a:ext cx="1188000" cy="396000"/>
          </a:xfrm>
          <a:prstGeom prst="roundRect">
            <a:avLst>
              <a:gd name="adj" fmla="val 8552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2400" b="1" baseline="-250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4" name="Straight Connector 2"/>
          <p:cNvCxnSpPr>
            <a:stCxn id="41" idx="3"/>
            <a:endCxn id="43" idx="1"/>
          </p:cNvCxnSpPr>
          <p:nvPr/>
        </p:nvCxnSpPr>
        <p:spPr>
          <a:xfrm>
            <a:off x="9044885" y="1747136"/>
            <a:ext cx="819043" cy="573255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Straight Connector 2"/>
          <p:cNvCxnSpPr>
            <a:stCxn id="42" idx="3"/>
            <a:endCxn id="43" idx="1"/>
          </p:cNvCxnSpPr>
          <p:nvPr/>
        </p:nvCxnSpPr>
        <p:spPr>
          <a:xfrm flipV="1">
            <a:off x="9044885" y="2320391"/>
            <a:ext cx="819043" cy="558228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6" name="Parenthèse ouvrante 45"/>
          <p:cNvSpPr/>
          <p:nvPr/>
        </p:nvSpPr>
        <p:spPr>
          <a:xfrm>
            <a:off x="7551078" y="2633339"/>
            <a:ext cx="288032" cy="576000"/>
          </a:xfrm>
          <a:prstGeom prst="leftBracket">
            <a:avLst>
              <a:gd name="adj" fmla="val 43745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776507" y="1557699"/>
            <a:ext cx="7745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cap="small" dirty="0" smtClean="0"/>
              <a:t>Dsl</a:t>
            </a:r>
            <a:r>
              <a:rPr lang="en-GB" sz="1600" b="1" cap="small" dirty="0" smtClean="0"/>
              <a:t>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6761566" y="2695652"/>
            <a:ext cx="7745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cap="small" dirty="0" smtClean="0"/>
              <a:t>Dsl</a:t>
            </a:r>
            <a:r>
              <a:rPr lang="en-GB" sz="1600" b="1" cap="small" dirty="0" smtClean="0"/>
              <a:t>2</a:t>
            </a:r>
            <a:endParaRPr lang="en-US" sz="1600" dirty="0"/>
          </a:p>
        </p:txBody>
      </p:sp>
      <p:sp>
        <p:nvSpPr>
          <p:cNvPr id="49" name="Parenthèse ouvrante 48"/>
          <p:cNvSpPr/>
          <p:nvPr/>
        </p:nvSpPr>
        <p:spPr>
          <a:xfrm>
            <a:off x="7568853" y="1481147"/>
            <a:ext cx="288032" cy="540000"/>
          </a:xfrm>
          <a:prstGeom prst="leftBracket">
            <a:avLst>
              <a:gd name="adj" fmla="val 43745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3996886" y="4653603"/>
            <a:ext cx="1470901" cy="39600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5" name="Rectangle à coins arrondis 64"/>
          <p:cNvSpPr/>
          <p:nvPr/>
        </p:nvSpPr>
        <p:spPr>
          <a:xfrm>
            <a:off x="1324031" y="4089254"/>
            <a:ext cx="3882733" cy="54001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1522413" algn="l"/>
              </a:tabLst>
            </a:pPr>
            <a:r>
              <a:rPr lang="fr-BE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2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FSM</a:t>
            </a:r>
            <a:r>
              <a:rPr lang="fr-BE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fr-BE" sz="24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fire</a:t>
            </a:r>
            <a:r>
              <a:rPr lang="fr-BE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()</a:t>
            </a:r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8" name="Ellipse 77"/>
          <p:cNvSpPr/>
          <p:nvPr/>
        </p:nvSpPr>
        <p:spPr>
          <a:xfrm>
            <a:off x="7114997" y="3988129"/>
            <a:ext cx="756000" cy="756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Ellipse 78"/>
          <p:cNvSpPr/>
          <p:nvPr/>
        </p:nvSpPr>
        <p:spPr>
          <a:xfrm>
            <a:off x="7363834" y="4240129"/>
            <a:ext cx="252000" cy="252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Ellipse 79"/>
          <p:cNvSpPr/>
          <p:nvPr/>
        </p:nvSpPr>
        <p:spPr>
          <a:xfrm>
            <a:off x="8762512" y="4003183"/>
            <a:ext cx="720000" cy="720000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1" name="Connecteur droit avec flèche 80"/>
          <p:cNvCxnSpPr/>
          <p:nvPr/>
        </p:nvCxnSpPr>
        <p:spPr>
          <a:xfrm>
            <a:off x="7870997" y="4366129"/>
            <a:ext cx="900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/>
          <p:nvPr/>
        </p:nvCxnSpPr>
        <p:spPr>
          <a:xfrm>
            <a:off x="6981538" y="3880117"/>
            <a:ext cx="26691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2"/>
          <p:cNvCxnSpPr/>
          <p:nvPr/>
        </p:nvCxnSpPr>
        <p:spPr>
          <a:xfrm>
            <a:off x="1991544" y="2036703"/>
            <a:ext cx="2700000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1" name="Rectangle 50"/>
          <p:cNvSpPr/>
          <p:nvPr/>
        </p:nvSpPr>
        <p:spPr>
          <a:xfrm>
            <a:off x="839416" y="1819653"/>
            <a:ext cx="1188000" cy="396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691976" y="1838703"/>
            <a:ext cx="1188000" cy="39600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3" name="TextBox 38"/>
          <p:cNvSpPr txBox="1"/>
          <p:nvPr/>
        </p:nvSpPr>
        <p:spPr>
          <a:xfrm>
            <a:off x="2027416" y="2009769"/>
            <a:ext cx="1065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0..*</a:t>
            </a:r>
            <a:endParaRPr lang="en-GB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4" name="Connecteur droit avec flèche 53"/>
          <p:cNvCxnSpPr/>
          <p:nvPr/>
        </p:nvCxnSpPr>
        <p:spPr>
          <a:xfrm flipH="1">
            <a:off x="3073115" y="1716109"/>
            <a:ext cx="720080" cy="0"/>
          </a:xfrm>
          <a:prstGeom prst="straightConnector1">
            <a:avLst/>
          </a:prstGeom>
          <a:ln w="41275" cmpd="dbl"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Ellipse 34"/>
          <p:cNvSpPr/>
          <p:nvPr/>
        </p:nvSpPr>
        <p:spPr>
          <a:xfrm>
            <a:off x="9000567" y="4252305"/>
            <a:ext cx="252000" cy="252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èche droite rayée 5"/>
          <p:cNvSpPr/>
          <p:nvPr/>
        </p:nvSpPr>
        <p:spPr>
          <a:xfrm rot="10800000">
            <a:off x="5437230" y="3861048"/>
            <a:ext cx="708081" cy="1080121"/>
          </a:xfrm>
          <a:prstGeom prst="stripedRightArrow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72000" tIns="0" rIns="0" bIns="0" rtlCol="0" anchor="ctr"/>
          <a:lstStyle/>
          <a:p>
            <a:pPr algn="ctr"/>
            <a:endParaRPr lang="en-US" sz="1400" dirty="0">
              <a:solidFill>
                <a:srgbClr val="000000"/>
              </a:solidFill>
              <a:latin typeface="CMR9"/>
            </a:endParaRPr>
          </a:p>
        </p:txBody>
      </p:sp>
      <p:cxnSp>
        <p:nvCxnSpPr>
          <p:cNvPr id="107" name="Connecteur en arc 106"/>
          <p:cNvCxnSpPr/>
          <p:nvPr/>
        </p:nvCxnSpPr>
        <p:spPr>
          <a:xfrm>
            <a:off x="9482512" y="4363182"/>
            <a:ext cx="46275" cy="1640145"/>
          </a:xfrm>
          <a:prstGeom prst="curvedConnector3">
            <a:avLst>
              <a:gd name="adj1" fmla="val 594003"/>
            </a:avLst>
          </a:prstGeom>
          <a:ln>
            <a:solidFill>
              <a:srgbClr val="FF000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Connecteur en arc 107"/>
          <p:cNvCxnSpPr/>
          <p:nvPr/>
        </p:nvCxnSpPr>
        <p:spPr>
          <a:xfrm rot="5400000">
            <a:off x="7150082" y="5015124"/>
            <a:ext cx="991911" cy="22849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en arc 108"/>
          <p:cNvCxnSpPr/>
          <p:nvPr/>
        </p:nvCxnSpPr>
        <p:spPr>
          <a:xfrm rot="5400000">
            <a:off x="6641900" y="5081228"/>
            <a:ext cx="1563032" cy="311027"/>
          </a:xfrm>
          <a:prstGeom prst="curvedConnector4">
            <a:avLst>
              <a:gd name="adj1" fmla="val 40694"/>
              <a:gd name="adj2" fmla="val 173498"/>
            </a:avLst>
          </a:prstGeom>
          <a:ln>
            <a:solidFill>
              <a:srgbClr val="FF000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Flèche droite rayée 109"/>
          <p:cNvSpPr/>
          <p:nvPr/>
        </p:nvSpPr>
        <p:spPr>
          <a:xfrm rot="10800000">
            <a:off x="5467787" y="5246274"/>
            <a:ext cx="708081" cy="1080121"/>
          </a:xfrm>
          <a:prstGeom prst="stripedRightArrow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72000" tIns="0" rIns="0" bIns="0" rtlCol="0" anchor="ctr"/>
          <a:lstStyle/>
          <a:p>
            <a:pPr algn="ctr"/>
            <a:endParaRPr lang="en-US" sz="1400" dirty="0">
              <a:solidFill>
                <a:srgbClr val="000000"/>
              </a:solidFill>
              <a:latin typeface="CMR9"/>
            </a:endParaRPr>
          </a:p>
        </p:txBody>
      </p:sp>
      <p:sp>
        <p:nvSpPr>
          <p:cNvPr id="111" name="Rectangle à coins arrondis 110"/>
          <p:cNvSpPr/>
          <p:nvPr/>
        </p:nvSpPr>
        <p:spPr>
          <a:xfrm>
            <a:off x="1304744" y="5524332"/>
            <a:ext cx="3909501" cy="54001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1522413" algn="l"/>
              </a:tabLst>
            </a:pPr>
            <a:r>
              <a:rPr lang="fr-BE" sz="24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2400" b="1" baseline="-250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PacMan</a:t>
            </a:r>
            <a:r>
              <a:rPr lang="fr-BE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fr-BE" sz="24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moveRight</a:t>
            </a:r>
            <a:r>
              <a:rPr lang="fr-BE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()</a:t>
            </a:r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2" name="Rounded Rectangle 70"/>
          <p:cNvSpPr/>
          <p:nvPr/>
        </p:nvSpPr>
        <p:spPr>
          <a:xfrm>
            <a:off x="7153790" y="5625328"/>
            <a:ext cx="756000" cy="756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3" name="Rounded Rectangle 71"/>
          <p:cNvSpPr/>
          <p:nvPr/>
        </p:nvSpPr>
        <p:spPr>
          <a:xfrm>
            <a:off x="8772787" y="5625328"/>
            <a:ext cx="756000" cy="756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14" name="Straight Connector 75"/>
          <p:cNvCxnSpPr>
            <a:stCxn id="112" idx="3"/>
            <a:endCxn id="113" idx="1"/>
          </p:cNvCxnSpPr>
          <p:nvPr/>
        </p:nvCxnSpPr>
        <p:spPr>
          <a:xfrm>
            <a:off x="7909790" y="6003328"/>
            <a:ext cx="8629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9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902" y="5764266"/>
            <a:ext cx="492381" cy="507979"/>
          </a:xfrm>
          <a:prstGeom prst="rect">
            <a:avLst/>
          </a:prstGeom>
        </p:spPr>
      </p:pic>
      <p:pic>
        <p:nvPicPr>
          <p:cNvPr id="116" name="Picture 9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827" y="5794342"/>
            <a:ext cx="492381" cy="50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81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6" grpId="0" animBg="1"/>
      <p:bldP spid="47" grpId="0"/>
      <p:bldP spid="48" grpId="0"/>
      <p:bldP spid="49" grpId="0" animBg="1"/>
      <p:bldP spid="59" grpId="0"/>
      <p:bldP spid="65" grpId="0"/>
      <p:bldP spid="78" grpId="0" animBg="1"/>
      <p:bldP spid="79" grpId="0" animBg="1"/>
      <p:bldP spid="79" grpId="1" animBg="1"/>
      <p:bldP spid="79" grpId="2" animBg="1"/>
      <p:bldP spid="80" grpId="0" animBg="1"/>
      <p:bldP spid="35" grpId="0" animBg="1"/>
      <p:bldP spid="35" grpId="1" animBg="1"/>
      <p:bldP spid="6" grpId="0" animBg="1"/>
      <p:bldP spid="110" grpId="0" animBg="1"/>
      <p:bldP spid="111" grpId="0"/>
      <p:bldP spid="112" grpId="0" animBg="1"/>
      <p:bldP spid="1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10201"/>
            <a:ext cx="9062784" cy="790787"/>
          </a:xfrm>
        </p:spPr>
        <p:txBody>
          <a:bodyPr/>
          <a:lstStyle/>
          <a:p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3 Key Challenges </a:t>
            </a:r>
            <a:b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12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47328" y="1628800"/>
            <a:ext cx="12144672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marR="0" lvl="1" indent="-571500" algn="l" defTabSz="914400" rtl="0" eaLnBrk="1" fontAlgn="base" latinLnBrk="0" hangingPunct="1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200" b="1" i="0" u="none" strike="noStrike" kern="1200" cap="small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E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xplicitly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define CS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for easily expressing MA;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</a:p>
          <a:p>
            <a:pPr marL="1028700" marR="0" lvl="1" indent="-571500" algn="l" defTabSz="914400" rtl="0" eaLnBrk="1" fontAlgn="base" latinLnBrk="0" hangingPunct="1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200" b="1" i="0" u="none" strike="noStrike" kern="1200" cap="small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B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uild an MA language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to express AU in a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compositional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way, </a:t>
            </a:r>
          </a:p>
          <a:p>
            <a:pPr marL="1028700" marR="0" lvl="1" indent="-571500" algn="l" defTabSz="914400" rtl="0" eaLnBrk="1" fontAlgn="base" latinLnBrk="0" hangingPunct="1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800" b="1" dirty="0">
                <a:solidFill>
                  <a:srgbClr val="00B050"/>
                </a:solidFill>
              </a:rPr>
              <a:t>Explicitly relate MA units with their transformation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counterparts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09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83632" y="2763432"/>
            <a:ext cx="6768752" cy="1313640"/>
          </a:xfrm>
          <a:ln>
            <a:noFill/>
          </a:ln>
        </p:spPr>
        <p:txBody>
          <a:bodyPr/>
          <a:lstStyle/>
          <a:p>
            <a:r>
              <a:rPr lang="en-GB" sz="4800" b="1" dirty="0" smtClean="0"/>
              <a:t>Defining Explicit </a:t>
            </a:r>
            <a:r>
              <a:rPr lang="en-GB" sz="4800" b="1" dirty="0" err="1" smtClean="0"/>
              <a:t>Concret</a:t>
            </a:r>
            <a:r>
              <a:rPr lang="en-GB" sz="4800" b="1" dirty="0" smtClean="0"/>
              <a:t> </a:t>
            </a:r>
            <a:r>
              <a:rPr lang="en-GB" sz="4800" b="1" dirty="0"/>
              <a:t>Syntax</a:t>
            </a:r>
          </a:p>
        </p:txBody>
      </p:sp>
    </p:spTree>
    <p:extLst>
      <p:ext uri="{BB962C8B-B14F-4D97-AF65-F5344CB8AC3E}">
        <p14:creationId xmlns:p14="http://schemas.microsoft.com/office/powerpoint/2010/main" val="19850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43703" y="359119"/>
            <a:ext cx="9062784" cy="790787"/>
          </a:xfrm>
        </p:spPr>
        <p:txBody>
          <a:bodyPr/>
          <a:lstStyle/>
          <a:p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Complex Rendering Patterns</a:t>
            </a:r>
            <a:endParaRPr lang="en-GB" sz="4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13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9274339" y="1769154"/>
            <a:ext cx="2664296" cy="3244022"/>
            <a:chOff x="9274339" y="1769154"/>
            <a:chExt cx="2664296" cy="3244022"/>
          </a:xfrm>
        </p:grpSpPr>
        <p:sp>
          <p:nvSpPr>
            <p:cNvPr id="64" name="Rectangle 63"/>
            <p:cNvSpPr/>
            <p:nvPr/>
          </p:nvSpPr>
          <p:spPr>
            <a:xfrm>
              <a:off x="9274339" y="1773705"/>
              <a:ext cx="266429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  </a:t>
              </a: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5" name="Ellipse 64"/>
            <p:cNvSpPr/>
            <p:nvPr/>
          </p:nvSpPr>
          <p:spPr>
            <a:xfrm>
              <a:off x="9512745" y="2286938"/>
              <a:ext cx="468000" cy="468000"/>
            </a:xfrm>
            <a:prstGeom prst="ellipse">
              <a:avLst/>
            </a:prstGeom>
            <a:ln w="1905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9274339" y="1769154"/>
              <a:ext cx="2664296" cy="3244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Ellipse 68"/>
            <p:cNvSpPr/>
            <p:nvPr/>
          </p:nvSpPr>
          <p:spPr>
            <a:xfrm>
              <a:off x="9530745" y="3647718"/>
              <a:ext cx="432000" cy="432000"/>
            </a:xfrm>
            <a:prstGeom prst="ellipse">
              <a:avLst/>
            </a:prstGeom>
            <a:ln w="76200" cmpd="thickThin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" name="Groupe 4"/>
            <p:cNvGrpSpPr/>
            <p:nvPr/>
          </p:nvGrpSpPr>
          <p:grpSpPr>
            <a:xfrm>
              <a:off x="9417964" y="2939036"/>
              <a:ext cx="583532" cy="488345"/>
              <a:chOff x="7765647" y="2100196"/>
              <a:chExt cx="583532" cy="488345"/>
            </a:xfrm>
          </p:grpSpPr>
          <p:sp>
            <p:nvSpPr>
              <p:cNvPr id="68" name="Ellipse 67"/>
              <p:cNvSpPr/>
              <p:nvPr/>
            </p:nvSpPr>
            <p:spPr>
              <a:xfrm>
                <a:off x="7881179" y="2120541"/>
                <a:ext cx="468000" cy="468000"/>
              </a:xfrm>
              <a:prstGeom prst="ellipse">
                <a:avLst/>
              </a:prstGeom>
              <a:ln w="19050">
                <a:solidFill>
                  <a:schemeClr val="tx1"/>
                </a:solidFill>
                <a:tailEnd type="arrow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70" name="Connecteur droit avec flèche 69"/>
              <p:cNvCxnSpPr>
                <a:endCxn id="68" idx="1"/>
              </p:cNvCxnSpPr>
              <p:nvPr/>
            </p:nvCxnSpPr>
            <p:spPr>
              <a:xfrm>
                <a:off x="7765647" y="2100196"/>
                <a:ext cx="184069" cy="888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 w="sm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Rectangle 70"/>
            <p:cNvSpPr/>
            <p:nvPr/>
          </p:nvSpPr>
          <p:spPr>
            <a:xfrm>
              <a:off x="9274339" y="4161525"/>
              <a:ext cx="266429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  </a:t>
              </a: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Transition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72" name="Connecteur droit avec flèche 71"/>
            <p:cNvCxnSpPr/>
            <p:nvPr/>
          </p:nvCxnSpPr>
          <p:spPr>
            <a:xfrm>
              <a:off x="9428580" y="4750084"/>
              <a:ext cx="694920" cy="902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/>
            <p:cNvSpPr/>
            <p:nvPr/>
          </p:nvSpPr>
          <p:spPr>
            <a:xfrm>
              <a:off x="10393908" y="4554105"/>
              <a:ext cx="124544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Transition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0393908" y="2370352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Regular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0393908" y="3140261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Initial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0393908" y="3732358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Final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77" name="ZoneTexte 76"/>
          <p:cNvSpPr txBox="1"/>
          <p:nvPr/>
        </p:nvSpPr>
        <p:spPr>
          <a:xfrm>
            <a:off x="5303912" y="1325483"/>
            <a:ext cx="2098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Rendering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cxnSp>
        <p:nvCxnSpPr>
          <p:cNvPr id="10" name="Connecteur droit 9"/>
          <p:cNvCxnSpPr/>
          <p:nvPr/>
        </p:nvCxnSpPr>
        <p:spPr>
          <a:xfrm>
            <a:off x="4439816" y="2589611"/>
            <a:ext cx="3816424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4480344" y="2165916"/>
            <a:ext cx="862018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Initial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4494575" y="3858916"/>
            <a:ext cx="833556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Regular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494575" y="2962024"/>
            <a:ext cx="833556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Final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</p:txBody>
      </p:sp>
      <p:cxnSp>
        <p:nvCxnSpPr>
          <p:cNvPr id="87" name="Connecteur droit 86"/>
          <p:cNvCxnSpPr/>
          <p:nvPr/>
        </p:nvCxnSpPr>
        <p:spPr>
          <a:xfrm>
            <a:off x="4439816" y="3579439"/>
            <a:ext cx="3816424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Ellipse 87"/>
          <p:cNvSpPr/>
          <p:nvPr/>
        </p:nvSpPr>
        <p:spPr>
          <a:xfrm>
            <a:off x="7554855" y="3785556"/>
            <a:ext cx="468000" cy="468000"/>
          </a:xfrm>
          <a:prstGeom prst="ellipse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Ellipse 88"/>
          <p:cNvSpPr/>
          <p:nvPr/>
        </p:nvSpPr>
        <p:spPr>
          <a:xfrm>
            <a:off x="7542707" y="2882892"/>
            <a:ext cx="432000" cy="432000"/>
          </a:xfrm>
          <a:prstGeom prst="ellipse">
            <a:avLst/>
          </a:prstGeom>
          <a:ln w="76200" cmpd="thickThin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Ellipse 105"/>
          <p:cNvSpPr/>
          <p:nvPr/>
        </p:nvSpPr>
        <p:spPr>
          <a:xfrm>
            <a:off x="7518160" y="1982874"/>
            <a:ext cx="468000" cy="468000"/>
          </a:xfrm>
          <a:prstGeom prst="ellipse">
            <a:avLst/>
          </a:prstGeom>
          <a:ln w="1905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7" name="Connecteur droit avec flèche 106"/>
          <p:cNvCxnSpPr>
            <a:endCxn id="106" idx="1"/>
          </p:cNvCxnSpPr>
          <p:nvPr/>
        </p:nvCxnSpPr>
        <p:spPr>
          <a:xfrm>
            <a:off x="7402628" y="1962529"/>
            <a:ext cx="184069" cy="88882"/>
          </a:xfrm>
          <a:prstGeom prst="straightConnector1">
            <a:avLst/>
          </a:prstGeom>
          <a:ln w="28575">
            <a:solidFill>
              <a:schemeClr val="tx1"/>
            </a:solidFill>
            <a:tailEnd type="arrow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9264648" y="1331476"/>
            <a:ext cx="26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LibertineT"/>
                <a:ea typeface="ＭＳ Ｐゴシック" charset="0"/>
              </a:rPr>
              <a:t>Visual Representation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167166" y="1479360"/>
            <a:ext cx="2852435" cy="1306937"/>
          </a:xfrm>
          <a:prstGeom prst="rect">
            <a:avLst/>
          </a:prstGeom>
          <a:solidFill>
            <a:srgbClr val="E7E6E6">
              <a:lumMod val="90000"/>
            </a:srgbClr>
          </a:solidFill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cxnSp>
        <p:nvCxnSpPr>
          <p:cNvPr id="149" name="Elbow Connector 96"/>
          <p:cNvCxnSpPr>
            <a:stCxn id="155" idx="1"/>
            <a:endCxn id="158" idx="3"/>
          </p:cNvCxnSpPr>
          <p:nvPr/>
        </p:nvCxnSpPr>
        <p:spPr>
          <a:xfrm rot="10800000" flipV="1">
            <a:off x="1437021" y="1745369"/>
            <a:ext cx="629397" cy="520119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50" name="Rectangle 149"/>
          <p:cNvSpPr/>
          <p:nvPr/>
        </p:nvSpPr>
        <p:spPr>
          <a:xfrm>
            <a:off x="2066417" y="1995269"/>
            <a:ext cx="862018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Initial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2051731" y="2407138"/>
            <a:ext cx="833556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Regular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</p:txBody>
      </p:sp>
      <p:cxnSp>
        <p:nvCxnSpPr>
          <p:cNvPr id="152" name="Elbow Connector 80"/>
          <p:cNvCxnSpPr>
            <a:stCxn id="151" idx="1"/>
            <a:endCxn id="158" idx="3"/>
          </p:cNvCxnSpPr>
          <p:nvPr/>
        </p:nvCxnSpPr>
        <p:spPr>
          <a:xfrm rot="10800000">
            <a:off x="1437021" y="2265489"/>
            <a:ext cx="614711" cy="279762"/>
          </a:xfrm>
          <a:prstGeom prst="bentConnector3">
            <a:avLst>
              <a:gd name="adj1" fmla="val 48451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53" name="Elbow Connector 81"/>
          <p:cNvCxnSpPr>
            <a:stCxn id="150" idx="1"/>
            <a:endCxn id="158" idx="3"/>
          </p:cNvCxnSpPr>
          <p:nvPr/>
        </p:nvCxnSpPr>
        <p:spPr>
          <a:xfrm rot="10800000" flipV="1">
            <a:off x="1437021" y="2133381"/>
            <a:ext cx="629397" cy="132107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54" name="Isosceles Triangle 82"/>
          <p:cNvSpPr/>
          <p:nvPr/>
        </p:nvSpPr>
        <p:spPr>
          <a:xfrm rot="16200000">
            <a:off x="1443294" y="2203072"/>
            <a:ext cx="125198" cy="137746"/>
          </a:xfrm>
          <a:prstGeom prst="triangl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2066417" y="1607257"/>
            <a:ext cx="833556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Final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</p:txBody>
      </p:sp>
      <p:grpSp>
        <p:nvGrpSpPr>
          <p:cNvPr id="156" name="Group 130"/>
          <p:cNvGrpSpPr/>
          <p:nvPr/>
        </p:nvGrpSpPr>
        <p:grpSpPr>
          <a:xfrm>
            <a:off x="379744" y="1847615"/>
            <a:ext cx="1057277" cy="559523"/>
            <a:chOff x="1238249" y="1120272"/>
            <a:chExt cx="1057277" cy="559523"/>
          </a:xfrm>
        </p:grpSpPr>
        <p:sp>
          <p:nvSpPr>
            <p:cNvPr id="157" name="Rectangle 156"/>
            <p:cNvSpPr/>
            <p:nvPr/>
          </p:nvSpPr>
          <p:spPr>
            <a:xfrm>
              <a:off x="1238250" y="1120272"/>
              <a:ext cx="1057276" cy="276225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State</a:t>
              </a: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1238249" y="1396497"/>
              <a:ext cx="1057276" cy="283298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...</a:t>
              </a:r>
              <a:endParaRPr kumimoji="0" lang="en-GB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532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9" grpId="0" animBg="1"/>
      <p:bldP spid="82" grpId="0" animBg="1"/>
      <p:bldP spid="83" grpId="0" animBg="1"/>
      <p:bldP spid="88" grpId="0" animBg="1"/>
      <p:bldP spid="89" grpId="0" animBg="1"/>
      <p:bldP spid="10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43703" y="359119"/>
            <a:ext cx="9062784" cy="790787"/>
          </a:xfrm>
        </p:spPr>
        <p:txBody>
          <a:bodyPr/>
          <a:lstStyle/>
          <a:p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Complex Rendering Patterns</a:t>
            </a:r>
            <a:endParaRPr lang="en-GB" sz="4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14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9264648" y="1331476"/>
            <a:ext cx="26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LibertineT"/>
                <a:ea typeface="ＭＳ Ｐゴシック" charset="0"/>
              </a:rPr>
              <a:t>Visual Representation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9274339" y="1769154"/>
            <a:ext cx="2664296" cy="3244022"/>
            <a:chOff x="9274339" y="1769154"/>
            <a:chExt cx="2664296" cy="3244022"/>
          </a:xfrm>
        </p:grpSpPr>
        <p:sp>
          <p:nvSpPr>
            <p:cNvPr id="64" name="Rectangle 63"/>
            <p:cNvSpPr/>
            <p:nvPr/>
          </p:nvSpPr>
          <p:spPr>
            <a:xfrm>
              <a:off x="9274339" y="1773705"/>
              <a:ext cx="266429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  </a:t>
              </a: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5" name="Ellipse 64"/>
            <p:cNvSpPr/>
            <p:nvPr/>
          </p:nvSpPr>
          <p:spPr>
            <a:xfrm>
              <a:off x="9512745" y="2286938"/>
              <a:ext cx="468000" cy="468000"/>
            </a:xfrm>
            <a:prstGeom prst="ellipse">
              <a:avLst/>
            </a:prstGeom>
            <a:ln w="1905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9274339" y="1769154"/>
              <a:ext cx="2664296" cy="3244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Ellipse 68"/>
            <p:cNvSpPr/>
            <p:nvPr/>
          </p:nvSpPr>
          <p:spPr>
            <a:xfrm>
              <a:off x="9530745" y="3647718"/>
              <a:ext cx="432000" cy="432000"/>
            </a:xfrm>
            <a:prstGeom prst="ellipse">
              <a:avLst/>
            </a:prstGeom>
            <a:ln w="76200" cmpd="thickThin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" name="Groupe 4"/>
            <p:cNvGrpSpPr/>
            <p:nvPr/>
          </p:nvGrpSpPr>
          <p:grpSpPr>
            <a:xfrm>
              <a:off x="9417964" y="2939036"/>
              <a:ext cx="583532" cy="488345"/>
              <a:chOff x="7765647" y="2100196"/>
              <a:chExt cx="583532" cy="488345"/>
            </a:xfrm>
          </p:grpSpPr>
          <p:sp>
            <p:nvSpPr>
              <p:cNvPr id="68" name="Ellipse 67"/>
              <p:cNvSpPr/>
              <p:nvPr/>
            </p:nvSpPr>
            <p:spPr>
              <a:xfrm>
                <a:off x="7881179" y="2120541"/>
                <a:ext cx="468000" cy="468000"/>
              </a:xfrm>
              <a:prstGeom prst="ellipse">
                <a:avLst/>
              </a:prstGeom>
              <a:ln w="19050">
                <a:solidFill>
                  <a:schemeClr val="tx1"/>
                </a:solidFill>
                <a:tailEnd type="arrow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70" name="Connecteur droit avec flèche 69"/>
              <p:cNvCxnSpPr>
                <a:endCxn id="68" idx="1"/>
              </p:cNvCxnSpPr>
              <p:nvPr/>
            </p:nvCxnSpPr>
            <p:spPr>
              <a:xfrm>
                <a:off x="7765647" y="2100196"/>
                <a:ext cx="184069" cy="888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 w="sm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Rectangle 70"/>
            <p:cNvSpPr/>
            <p:nvPr/>
          </p:nvSpPr>
          <p:spPr>
            <a:xfrm>
              <a:off x="9274339" y="4161525"/>
              <a:ext cx="266429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  </a:t>
              </a: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Transition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72" name="Connecteur droit avec flèche 71"/>
            <p:cNvCxnSpPr/>
            <p:nvPr/>
          </p:nvCxnSpPr>
          <p:spPr>
            <a:xfrm>
              <a:off x="9428580" y="4750084"/>
              <a:ext cx="694920" cy="902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/>
            <p:cNvSpPr/>
            <p:nvPr/>
          </p:nvSpPr>
          <p:spPr>
            <a:xfrm>
              <a:off x="10393908" y="4554105"/>
              <a:ext cx="124544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Transition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0393908" y="2370352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Regular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0393908" y="3140261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Initial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0393908" y="3732358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Final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77" name="ZoneTexte 76"/>
          <p:cNvSpPr txBox="1"/>
          <p:nvPr/>
        </p:nvSpPr>
        <p:spPr>
          <a:xfrm>
            <a:off x="5159896" y="2204864"/>
            <a:ext cx="2742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Rendering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cxnSp>
        <p:nvCxnSpPr>
          <p:cNvPr id="10" name="Connecteur droit 9"/>
          <p:cNvCxnSpPr/>
          <p:nvPr/>
        </p:nvCxnSpPr>
        <p:spPr>
          <a:xfrm>
            <a:off x="4295800" y="3468992"/>
            <a:ext cx="3816424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/>
          <p:cNvCxnSpPr/>
          <p:nvPr/>
        </p:nvCxnSpPr>
        <p:spPr>
          <a:xfrm>
            <a:off x="4295800" y="4458820"/>
            <a:ext cx="3816424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Ellipse 87"/>
          <p:cNvSpPr/>
          <p:nvPr/>
        </p:nvSpPr>
        <p:spPr>
          <a:xfrm>
            <a:off x="7410839" y="4664937"/>
            <a:ext cx="468000" cy="468000"/>
          </a:xfrm>
          <a:prstGeom prst="ellipse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Ellipse 88"/>
          <p:cNvSpPr/>
          <p:nvPr/>
        </p:nvSpPr>
        <p:spPr>
          <a:xfrm>
            <a:off x="7398691" y="3762273"/>
            <a:ext cx="432000" cy="432000"/>
          </a:xfrm>
          <a:prstGeom prst="ellipse">
            <a:avLst/>
          </a:prstGeom>
          <a:ln w="76200" cmpd="thickThin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Ellipse 105"/>
          <p:cNvSpPr/>
          <p:nvPr/>
        </p:nvSpPr>
        <p:spPr>
          <a:xfrm>
            <a:off x="7374144" y="2862255"/>
            <a:ext cx="468000" cy="468000"/>
          </a:xfrm>
          <a:prstGeom prst="ellipse">
            <a:avLst/>
          </a:prstGeom>
          <a:ln w="1905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7" name="Connecteur droit avec flèche 106"/>
          <p:cNvCxnSpPr>
            <a:endCxn id="106" idx="1"/>
          </p:cNvCxnSpPr>
          <p:nvPr/>
        </p:nvCxnSpPr>
        <p:spPr>
          <a:xfrm>
            <a:off x="7258612" y="2841910"/>
            <a:ext cx="184069" cy="88882"/>
          </a:xfrm>
          <a:prstGeom prst="straightConnector1">
            <a:avLst/>
          </a:prstGeom>
          <a:ln w="28575">
            <a:solidFill>
              <a:schemeClr val="tx1"/>
            </a:solidFill>
            <a:tailEnd type="arrow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4295799" y="2960863"/>
            <a:ext cx="2144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49" charset="0"/>
                <a:ea typeface="ＭＳ Ｐゴシック" charset="0"/>
              </a:rPr>
              <a:t>self.kind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49" charset="0"/>
                <a:ea typeface="ＭＳ Ｐゴシック" charset="0"/>
              </a:rPr>
              <a:t> == INITIAL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pitchFamily="49" charset="0"/>
              <a:ea typeface="ＭＳ Ｐゴシック" charset="0"/>
            </a:endParaRPr>
          </a:p>
        </p:txBody>
      </p:sp>
      <p:sp>
        <p:nvSpPr>
          <p:cNvPr id="78" name="ZoneTexte 77"/>
          <p:cNvSpPr txBox="1"/>
          <p:nvPr/>
        </p:nvSpPr>
        <p:spPr>
          <a:xfrm>
            <a:off x="4295799" y="3892439"/>
            <a:ext cx="2144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49" charset="0"/>
                <a:ea typeface="ＭＳ Ｐゴシック" charset="0"/>
              </a:rPr>
              <a:t>self.kind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49" charset="0"/>
                <a:ea typeface="ＭＳ Ｐゴシック" charset="0"/>
              </a:rPr>
              <a:t> == FINAL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pitchFamily="49" charset="0"/>
              <a:ea typeface="ＭＳ Ｐゴシック" charset="0"/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4295799" y="4714993"/>
            <a:ext cx="2144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49" charset="0"/>
                <a:ea typeface="ＭＳ Ｐゴシック" charset="0"/>
              </a:rPr>
              <a:t>self.kind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49" charset="0"/>
                <a:ea typeface="ＭＳ Ｐゴシック" charset="0"/>
              </a:rPr>
              <a:t> == REGULAR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pitchFamily="49" charset="0"/>
              <a:ea typeface="ＭＳ Ｐゴシック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67166" y="1479360"/>
            <a:ext cx="2852435" cy="1306937"/>
          </a:xfrm>
          <a:prstGeom prst="rect">
            <a:avLst/>
          </a:prstGeom>
          <a:solidFill>
            <a:srgbClr val="E7E6E6">
              <a:lumMod val="90000"/>
            </a:srgb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cxnSp>
        <p:nvCxnSpPr>
          <p:cNvPr id="58" name="Elbow Connector 96"/>
          <p:cNvCxnSpPr>
            <a:stCxn id="66" idx="1"/>
            <a:endCxn id="81" idx="3"/>
          </p:cNvCxnSpPr>
          <p:nvPr/>
        </p:nvCxnSpPr>
        <p:spPr>
          <a:xfrm rot="10800000" flipV="1">
            <a:off x="1437021" y="1745369"/>
            <a:ext cx="629397" cy="520119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59" name="Rectangle 58"/>
          <p:cNvSpPr/>
          <p:nvPr/>
        </p:nvSpPr>
        <p:spPr>
          <a:xfrm>
            <a:off x="2066417" y="1995269"/>
            <a:ext cx="862018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Initial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051731" y="2407138"/>
            <a:ext cx="833556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Regular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</p:txBody>
      </p:sp>
      <p:cxnSp>
        <p:nvCxnSpPr>
          <p:cNvPr id="61" name="Elbow Connector 80"/>
          <p:cNvCxnSpPr>
            <a:stCxn id="60" idx="1"/>
            <a:endCxn id="81" idx="3"/>
          </p:cNvCxnSpPr>
          <p:nvPr/>
        </p:nvCxnSpPr>
        <p:spPr>
          <a:xfrm rot="10800000">
            <a:off x="1437021" y="2265489"/>
            <a:ext cx="614711" cy="279762"/>
          </a:xfrm>
          <a:prstGeom prst="bentConnector3">
            <a:avLst>
              <a:gd name="adj1" fmla="val 48451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62" name="Elbow Connector 81"/>
          <p:cNvCxnSpPr>
            <a:stCxn id="59" idx="1"/>
            <a:endCxn id="81" idx="3"/>
          </p:cNvCxnSpPr>
          <p:nvPr/>
        </p:nvCxnSpPr>
        <p:spPr>
          <a:xfrm rot="10800000" flipV="1">
            <a:off x="1437021" y="2133381"/>
            <a:ext cx="629397" cy="132107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63" name="Isosceles Triangle 82"/>
          <p:cNvSpPr/>
          <p:nvPr/>
        </p:nvSpPr>
        <p:spPr>
          <a:xfrm rot="16200000">
            <a:off x="1443294" y="2203072"/>
            <a:ext cx="125198" cy="137746"/>
          </a:xfrm>
          <a:prstGeom prst="triangl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066417" y="1607257"/>
            <a:ext cx="833556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Final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</p:txBody>
      </p:sp>
      <p:grpSp>
        <p:nvGrpSpPr>
          <p:cNvPr id="67" name="Group 130"/>
          <p:cNvGrpSpPr/>
          <p:nvPr/>
        </p:nvGrpSpPr>
        <p:grpSpPr>
          <a:xfrm>
            <a:off x="379744" y="1847615"/>
            <a:ext cx="1057277" cy="559523"/>
            <a:chOff x="1238249" y="1120272"/>
            <a:chExt cx="1057277" cy="559523"/>
          </a:xfrm>
        </p:grpSpPr>
        <p:sp>
          <p:nvSpPr>
            <p:cNvPr id="79" name="Rectangle 78"/>
            <p:cNvSpPr/>
            <p:nvPr/>
          </p:nvSpPr>
          <p:spPr>
            <a:xfrm>
              <a:off x="1238250" y="1120272"/>
              <a:ext cx="1057276" cy="276225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State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238249" y="1396497"/>
              <a:ext cx="1057276" cy="283298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...</a:t>
              </a:r>
              <a:endParaRPr kumimoji="0" lang="en-GB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39" name="Rectangle 138"/>
          <p:cNvSpPr/>
          <p:nvPr/>
        </p:nvSpPr>
        <p:spPr>
          <a:xfrm>
            <a:off x="167166" y="3067231"/>
            <a:ext cx="2850101" cy="1720913"/>
          </a:xfrm>
          <a:prstGeom prst="rect">
            <a:avLst/>
          </a:prstGeom>
          <a:solidFill>
            <a:srgbClr val="E7E6E6">
              <a:lumMod val="90000"/>
            </a:srgbClr>
          </a:solidFill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grpSp>
        <p:nvGrpSpPr>
          <p:cNvPr id="141" name="Group 157"/>
          <p:cNvGrpSpPr/>
          <p:nvPr/>
        </p:nvGrpSpPr>
        <p:grpSpPr>
          <a:xfrm>
            <a:off x="466935" y="3132693"/>
            <a:ext cx="2325295" cy="1565219"/>
            <a:chOff x="3349772" y="419100"/>
            <a:chExt cx="2325295" cy="1565219"/>
          </a:xfrm>
        </p:grpSpPr>
        <p:grpSp>
          <p:nvGrpSpPr>
            <p:cNvPr id="142" name="Group 108"/>
            <p:cNvGrpSpPr/>
            <p:nvPr/>
          </p:nvGrpSpPr>
          <p:grpSpPr>
            <a:xfrm>
              <a:off x="3349772" y="419100"/>
              <a:ext cx="1266826" cy="559523"/>
              <a:chOff x="333374" y="419100"/>
              <a:chExt cx="1266826" cy="559523"/>
            </a:xfrm>
          </p:grpSpPr>
          <p:sp>
            <p:nvSpPr>
              <p:cNvPr id="169" name="Rectangle 168"/>
              <p:cNvSpPr/>
              <p:nvPr/>
            </p:nvSpPr>
            <p:spPr>
              <a:xfrm>
                <a:off x="333374" y="419100"/>
                <a:ext cx="1266825" cy="276225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ＭＳ Ｐゴシック" charset="0"/>
                    <a:cs typeface="Courier New" panose="02070309020205020404" pitchFamily="49" charset="0"/>
                  </a:rPr>
                  <a:t>FSM</a:t>
                </a:r>
                <a:endParaRPr kumimoji="0" lang="en-GB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333374" y="695325"/>
                <a:ext cx="1266826" cy="283298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ＭＳ Ｐゴシック" charset="0"/>
                    <a:cs typeface="Courier New" panose="02070309020205020404" pitchFamily="49" charset="0"/>
                  </a:rPr>
                  <a:t>...</a:t>
                </a:r>
                <a:endParaRPr kumimoji="0" lang="en-GB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143" name="Group 111"/>
            <p:cNvGrpSpPr/>
            <p:nvPr/>
          </p:nvGrpSpPr>
          <p:grpSpPr>
            <a:xfrm>
              <a:off x="4610050" y="1154200"/>
              <a:ext cx="1057277" cy="559523"/>
              <a:chOff x="1238249" y="1120272"/>
              <a:chExt cx="1057277" cy="559523"/>
            </a:xfrm>
          </p:grpSpPr>
          <p:sp>
            <p:nvSpPr>
              <p:cNvPr id="167" name="Rectangle 166"/>
              <p:cNvSpPr/>
              <p:nvPr/>
            </p:nvSpPr>
            <p:spPr>
              <a:xfrm>
                <a:off x="1238250" y="1120272"/>
                <a:ext cx="1057276" cy="276225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ＭＳ Ｐゴシック" charset="0"/>
                    <a:cs typeface="Courier New" panose="02070309020205020404" pitchFamily="49" charset="0"/>
                  </a:rPr>
                  <a:t>State</a:t>
                </a:r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1238249" y="1396497"/>
                <a:ext cx="1057276" cy="283298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ＭＳ Ｐゴシック" charset="0"/>
                    <a:cs typeface="Courier New" panose="02070309020205020404" pitchFamily="49" charset="0"/>
                  </a:rPr>
                  <a:t>kind</a:t>
                </a:r>
                <a:r>
                  <a:rPr kumimoji="0" lang="fr-FR" sz="1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ＭＳ Ｐゴシック" charset="0"/>
                    <a:cs typeface="Courier New" panose="02070309020205020404" pitchFamily="49" charset="0"/>
                  </a:rPr>
                  <a:t>: </a:t>
                </a:r>
                <a:r>
                  <a:rPr kumimoji="0" lang="fr-FR" sz="10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ＭＳ Ｐゴシック" charset="0"/>
                    <a:cs typeface="Courier New" panose="02070309020205020404" pitchFamily="49" charset="0"/>
                  </a:rPr>
                  <a:t>Kind</a:t>
                </a:r>
                <a:endParaRPr kumimoji="0" lang="en-GB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endParaRPr>
              </a:p>
            </p:txBody>
          </p:sp>
        </p:grpSp>
        <p:cxnSp>
          <p:nvCxnSpPr>
            <p:cNvPr id="144" name="Elbow Connector 114"/>
            <p:cNvCxnSpPr>
              <a:endCxn id="167" idx="0"/>
            </p:cNvCxnSpPr>
            <p:nvPr/>
          </p:nvCxnSpPr>
          <p:spPr>
            <a:xfrm>
              <a:off x="4616597" y="695325"/>
              <a:ext cx="522092" cy="458875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47" name="TextBox 116"/>
            <p:cNvSpPr txBox="1"/>
            <p:nvPr/>
          </p:nvSpPr>
          <p:spPr>
            <a:xfrm>
              <a:off x="4680689" y="502549"/>
              <a:ext cx="5545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1 </a:t>
              </a:r>
              <a:r>
                <a:rPr kumimoji="0" lang="fr-FR" sz="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fsm</a:t>
              </a:r>
              <a:endPara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 rot="2700000">
              <a:off x="4638963" y="647146"/>
              <a:ext cx="108000" cy="10800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64" name="TextBox 125"/>
            <p:cNvSpPr txBox="1"/>
            <p:nvPr/>
          </p:nvSpPr>
          <p:spPr>
            <a:xfrm>
              <a:off x="5111899" y="851513"/>
              <a:ext cx="5631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1..*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states</a:t>
              </a:r>
              <a:endPara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3355780" y="1046326"/>
              <a:ext cx="1164313" cy="380252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« </a:t>
              </a:r>
              <a:r>
                <a:rPr kumimoji="0" lang="fr-FR" sz="800" b="1" i="1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enumeration</a:t>
              </a:r>
              <a:r>
                <a:rPr kumimoji="0" lang="fr-FR" sz="8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 »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Kind</a:t>
              </a:r>
              <a:endPara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endParaRP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3355779" y="1426577"/>
              <a:ext cx="1164313" cy="557742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INITIAL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REGULAR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FINAL</a:t>
              </a:r>
              <a:endParaRPr kumimoji="0" lang="en-GB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148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43703" y="359119"/>
            <a:ext cx="9062784" cy="790787"/>
          </a:xfrm>
        </p:spPr>
        <p:txBody>
          <a:bodyPr/>
          <a:lstStyle/>
          <a:p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Complex Rendering Patterns</a:t>
            </a:r>
            <a:endParaRPr lang="en-GB" sz="4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15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9274339" y="1769154"/>
            <a:ext cx="2664296" cy="3244022"/>
            <a:chOff x="9274339" y="1769154"/>
            <a:chExt cx="2664296" cy="3244022"/>
          </a:xfrm>
        </p:grpSpPr>
        <p:sp>
          <p:nvSpPr>
            <p:cNvPr id="64" name="Rectangle 63"/>
            <p:cNvSpPr/>
            <p:nvPr/>
          </p:nvSpPr>
          <p:spPr>
            <a:xfrm>
              <a:off x="9274339" y="1773705"/>
              <a:ext cx="266429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  </a:t>
              </a: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5" name="Ellipse 64"/>
            <p:cNvSpPr/>
            <p:nvPr/>
          </p:nvSpPr>
          <p:spPr>
            <a:xfrm>
              <a:off x="9512745" y="2286938"/>
              <a:ext cx="468000" cy="468000"/>
            </a:xfrm>
            <a:prstGeom prst="ellipse">
              <a:avLst/>
            </a:prstGeom>
            <a:ln w="1905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9274339" y="1769154"/>
              <a:ext cx="2664296" cy="3244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Ellipse 68"/>
            <p:cNvSpPr/>
            <p:nvPr/>
          </p:nvSpPr>
          <p:spPr>
            <a:xfrm>
              <a:off x="9530745" y="3647718"/>
              <a:ext cx="432000" cy="432000"/>
            </a:xfrm>
            <a:prstGeom prst="ellipse">
              <a:avLst/>
            </a:prstGeom>
            <a:ln w="76200" cmpd="thickThin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" name="Groupe 4"/>
            <p:cNvGrpSpPr/>
            <p:nvPr/>
          </p:nvGrpSpPr>
          <p:grpSpPr>
            <a:xfrm>
              <a:off x="9417964" y="2939036"/>
              <a:ext cx="583532" cy="488345"/>
              <a:chOff x="7765647" y="2100196"/>
              <a:chExt cx="583532" cy="488345"/>
            </a:xfrm>
          </p:grpSpPr>
          <p:sp>
            <p:nvSpPr>
              <p:cNvPr id="68" name="Ellipse 67"/>
              <p:cNvSpPr/>
              <p:nvPr/>
            </p:nvSpPr>
            <p:spPr>
              <a:xfrm>
                <a:off x="7881179" y="2120541"/>
                <a:ext cx="468000" cy="468000"/>
              </a:xfrm>
              <a:prstGeom prst="ellipse">
                <a:avLst/>
              </a:prstGeom>
              <a:ln w="19050">
                <a:solidFill>
                  <a:schemeClr val="tx1"/>
                </a:solidFill>
                <a:tailEnd type="arrow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70" name="Connecteur droit avec flèche 69"/>
              <p:cNvCxnSpPr>
                <a:endCxn id="68" idx="1"/>
              </p:cNvCxnSpPr>
              <p:nvPr/>
            </p:nvCxnSpPr>
            <p:spPr>
              <a:xfrm>
                <a:off x="7765647" y="2100196"/>
                <a:ext cx="184069" cy="888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 w="sm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Rectangle 70"/>
            <p:cNvSpPr/>
            <p:nvPr/>
          </p:nvSpPr>
          <p:spPr>
            <a:xfrm>
              <a:off x="9274339" y="4161525"/>
              <a:ext cx="266429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  </a:t>
              </a: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Transition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72" name="Connecteur droit avec flèche 71"/>
            <p:cNvCxnSpPr/>
            <p:nvPr/>
          </p:nvCxnSpPr>
          <p:spPr>
            <a:xfrm>
              <a:off x="9428580" y="4750084"/>
              <a:ext cx="694920" cy="902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/>
            <p:cNvSpPr/>
            <p:nvPr/>
          </p:nvSpPr>
          <p:spPr>
            <a:xfrm>
              <a:off x="10393908" y="4554105"/>
              <a:ext cx="124544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Transition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0393908" y="2370352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Regular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0393908" y="3140261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Initial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0393908" y="3732358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Final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77" name="ZoneTexte 76"/>
          <p:cNvSpPr txBox="1"/>
          <p:nvPr/>
        </p:nvSpPr>
        <p:spPr>
          <a:xfrm>
            <a:off x="5303912" y="3669279"/>
            <a:ext cx="2742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Rendering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cxnSp>
        <p:nvCxnSpPr>
          <p:cNvPr id="10" name="Connecteur droit 9"/>
          <p:cNvCxnSpPr/>
          <p:nvPr/>
        </p:nvCxnSpPr>
        <p:spPr>
          <a:xfrm>
            <a:off x="4439816" y="4933407"/>
            <a:ext cx="3816424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/>
          <p:cNvCxnSpPr/>
          <p:nvPr/>
        </p:nvCxnSpPr>
        <p:spPr>
          <a:xfrm>
            <a:off x="4439816" y="5923235"/>
            <a:ext cx="3816424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Ellipse 87"/>
          <p:cNvSpPr/>
          <p:nvPr/>
        </p:nvSpPr>
        <p:spPr>
          <a:xfrm>
            <a:off x="7554855" y="6129352"/>
            <a:ext cx="468000" cy="468000"/>
          </a:xfrm>
          <a:prstGeom prst="ellipse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Ellipse 88"/>
          <p:cNvSpPr/>
          <p:nvPr/>
        </p:nvSpPr>
        <p:spPr>
          <a:xfrm>
            <a:off x="7542707" y="5226688"/>
            <a:ext cx="432000" cy="432000"/>
          </a:xfrm>
          <a:prstGeom prst="ellipse">
            <a:avLst/>
          </a:prstGeom>
          <a:ln w="76200" cmpd="thickThin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Ellipse 105"/>
          <p:cNvSpPr/>
          <p:nvPr/>
        </p:nvSpPr>
        <p:spPr>
          <a:xfrm>
            <a:off x="7518160" y="4326670"/>
            <a:ext cx="468000" cy="468000"/>
          </a:xfrm>
          <a:prstGeom prst="ellipse">
            <a:avLst/>
          </a:prstGeom>
          <a:ln w="1905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7" name="Connecteur droit avec flèche 106"/>
          <p:cNvCxnSpPr>
            <a:endCxn id="106" idx="1"/>
          </p:cNvCxnSpPr>
          <p:nvPr/>
        </p:nvCxnSpPr>
        <p:spPr>
          <a:xfrm>
            <a:off x="7402628" y="4306325"/>
            <a:ext cx="184069" cy="88882"/>
          </a:xfrm>
          <a:prstGeom prst="straightConnector1">
            <a:avLst/>
          </a:prstGeom>
          <a:ln w="28575">
            <a:solidFill>
              <a:schemeClr val="tx1"/>
            </a:solidFill>
            <a:tailEnd type="arrow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4439815" y="4425278"/>
            <a:ext cx="25922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49" charset="0"/>
                <a:ea typeface="ＭＳ Ｐゴシック" charset="0"/>
              </a:rPr>
              <a:t>self ==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49" charset="0"/>
                <a:ea typeface="ＭＳ Ｐゴシック" charset="0"/>
              </a:rPr>
              <a:t>self.fsm.initial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pitchFamily="49" charset="0"/>
              <a:ea typeface="ＭＳ Ｐゴシック" charset="0"/>
            </a:endParaRPr>
          </a:p>
        </p:txBody>
      </p:sp>
      <p:sp>
        <p:nvSpPr>
          <p:cNvPr id="78" name="ZoneTexte 77"/>
          <p:cNvSpPr txBox="1"/>
          <p:nvPr/>
        </p:nvSpPr>
        <p:spPr>
          <a:xfrm>
            <a:off x="4439815" y="5356854"/>
            <a:ext cx="2641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49" charset="0"/>
                <a:ea typeface="ＭＳ Ｐゴシック" charset="0"/>
              </a:rPr>
              <a:t>self ==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49" charset="0"/>
                <a:ea typeface="ＭＳ Ｐゴシック" charset="0"/>
              </a:rPr>
              <a:t>self.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49" charset="0"/>
                <a:ea typeface="ＭＳ Ｐゴシック" charset="0"/>
              </a:rPr>
              <a:t>fsm.final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pitchFamily="49" charset="0"/>
              <a:ea typeface="ＭＳ Ｐゴシック" charset="0"/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4439815" y="6179408"/>
            <a:ext cx="2144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49" charset="0"/>
                <a:ea typeface="ＭＳ Ｐゴシック" charset="0"/>
              </a:rPr>
              <a:t>not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49" charset="0"/>
                <a:ea typeface="ＭＳ Ｐゴシック" charset="0"/>
              </a:rPr>
              <a:t> (... </a:t>
            </a:r>
            <a:r>
              <a:rPr kumimoji="0" lang="fr-F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49" charset="0"/>
                <a:ea typeface="ＭＳ Ｐゴシック" charset="0"/>
              </a:rPr>
              <a:t>or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49" charset="0"/>
                <a:ea typeface="ＭＳ Ｐゴシック" charset="0"/>
              </a:rPr>
              <a:t> ...)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pitchFamily="49" charset="0"/>
              <a:ea typeface="ＭＳ Ｐゴシック" charset="0"/>
            </a:endParaRPr>
          </a:p>
        </p:txBody>
      </p:sp>
      <p:sp>
        <p:nvSpPr>
          <p:cNvPr id="79" name="ZoneTexte 78"/>
          <p:cNvSpPr txBox="1"/>
          <p:nvPr/>
        </p:nvSpPr>
        <p:spPr>
          <a:xfrm>
            <a:off x="9264648" y="1331476"/>
            <a:ext cx="26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LibertineT"/>
                <a:ea typeface="ＭＳ Ｐゴシック" charset="0"/>
              </a:rPr>
              <a:t>Visual Representation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67166" y="1479360"/>
            <a:ext cx="2852435" cy="1306937"/>
          </a:xfrm>
          <a:prstGeom prst="rect">
            <a:avLst/>
          </a:prstGeom>
          <a:solidFill>
            <a:srgbClr val="E7E6E6">
              <a:lumMod val="90000"/>
            </a:srgb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cxnSp>
        <p:nvCxnSpPr>
          <p:cNvPr id="82" name="Elbow Connector 96"/>
          <p:cNvCxnSpPr>
            <a:stCxn id="108" idx="1"/>
            <a:endCxn id="111" idx="3"/>
          </p:cNvCxnSpPr>
          <p:nvPr/>
        </p:nvCxnSpPr>
        <p:spPr>
          <a:xfrm rot="10800000" flipV="1">
            <a:off x="1437021" y="1745369"/>
            <a:ext cx="629397" cy="520119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83" name="Rectangle 82"/>
          <p:cNvSpPr/>
          <p:nvPr/>
        </p:nvSpPr>
        <p:spPr>
          <a:xfrm>
            <a:off x="2066417" y="1995269"/>
            <a:ext cx="862018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Initial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051731" y="2407138"/>
            <a:ext cx="833556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Regular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</p:txBody>
      </p:sp>
      <p:cxnSp>
        <p:nvCxnSpPr>
          <p:cNvPr id="85" name="Elbow Connector 80"/>
          <p:cNvCxnSpPr>
            <a:stCxn id="84" idx="1"/>
            <a:endCxn id="111" idx="3"/>
          </p:cNvCxnSpPr>
          <p:nvPr/>
        </p:nvCxnSpPr>
        <p:spPr>
          <a:xfrm rot="10800000">
            <a:off x="1437021" y="2265489"/>
            <a:ext cx="614711" cy="279762"/>
          </a:xfrm>
          <a:prstGeom prst="bentConnector3">
            <a:avLst>
              <a:gd name="adj1" fmla="val 48451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86" name="Elbow Connector 81"/>
          <p:cNvCxnSpPr>
            <a:stCxn id="83" idx="1"/>
            <a:endCxn id="111" idx="3"/>
          </p:cNvCxnSpPr>
          <p:nvPr/>
        </p:nvCxnSpPr>
        <p:spPr>
          <a:xfrm rot="10800000" flipV="1">
            <a:off x="1437021" y="2133381"/>
            <a:ext cx="629397" cy="132107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90" name="Isosceles Triangle 82"/>
          <p:cNvSpPr/>
          <p:nvPr/>
        </p:nvSpPr>
        <p:spPr>
          <a:xfrm rot="16200000">
            <a:off x="1443294" y="2203072"/>
            <a:ext cx="125198" cy="137746"/>
          </a:xfrm>
          <a:prstGeom prst="triangl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2066417" y="1607257"/>
            <a:ext cx="833556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Final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</p:txBody>
      </p:sp>
      <p:grpSp>
        <p:nvGrpSpPr>
          <p:cNvPr id="109" name="Group 130"/>
          <p:cNvGrpSpPr/>
          <p:nvPr/>
        </p:nvGrpSpPr>
        <p:grpSpPr>
          <a:xfrm>
            <a:off x="379744" y="1847615"/>
            <a:ext cx="1057277" cy="559523"/>
            <a:chOff x="1238249" y="1120272"/>
            <a:chExt cx="1057277" cy="559523"/>
          </a:xfrm>
        </p:grpSpPr>
        <p:sp>
          <p:nvSpPr>
            <p:cNvPr id="110" name="Rectangle 109"/>
            <p:cNvSpPr/>
            <p:nvPr/>
          </p:nvSpPr>
          <p:spPr>
            <a:xfrm>
              <a:off x="1238250" y="1120272"/>
              <a:ext cx="1057276" cy="276225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State</a:t>
              </a: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1238249" y="1396497"/>
              <a:ext cx="1057276" cy="283298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...</a:t>
              </a:r>
              <a:endParaRPr kumimoji="0" lang="en-GB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12" name="Rectangle 111"/>
          <p:cNvSpPr/>
          <p:nvPr/>
        </p:nvSpPr>
        <p:spPr>
          <a:xfrm>
            <a:off x="164561" y="3076239"/>
            <a:ext cx="2850101" cy="1720913"/>
          </a:xfrm>
          <a:prstGeom prst="rect">
            <a:avLst/>
          </a:prstGeom>
          <a:solidFill>
            <a:srgbClr val="E7E6E6">
              <a:lumMod val="90000"/>
            </a:srgb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grpSp>
        <p:nvGrpSpPr>
          <p:cNvPr id="113" name="Group 157"/>
          <p:cNvGrpSpPr/>
          <p:nvPr/>
        </p:nvGrpSpPr>
        <p:grpSpPr>
          <a:xfrm>
            <a:off x="466935" y="3132693"/>
            <a:ext cx="2325295" cy="1565219"/>
            <a:chOff x="3349772" y="419100"/>
            <a:chExt cx="2325295" cy="1565219"/>
          </a:xfrm>
        </p:grpSpPr>
        <p:grpSp>
          <p:nvGrpSpPr>
            <p:cNvPr id="114" name="Group 108"/>
            <p:cNvGrpSpPr/>
            <p:nvPr/>
          </p:nvGrpSpPr>
          <p:grpSpPr>
            <a:xfrm>
              <a:off x="3349772" y="419100"/>
              <a:ext cx="1266826" cy="559523"/>
              <a:chOff x="333374" y="419100"/>
              <a:chExt cx="1266826" cy="559523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333374" y="419100"/>
                <a:ext cx="1266825" cy="276225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ＭＳ Ｐゴシック" charset="0"/>
                    <a:cs typeface="Courier New" panose="02070309020205020404" pitchFamily="49" charset="0"/>
                  </a:rPr>
                  <a:t>FSM</a:t>
                </a:r>
                <a:endParaRPr kumimoji="0" lang="en-GB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33374" y="695325"/>
                <a:ext cx="1266826" cy="283298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ＭＳ Ｐゴシック" charset="0"/>
                    <a:cs typeface="Courier New" panose="02070309020205020404" pitchFamily="49" charset="0"/>
                  </a:rPr>
                  <a:t>...</a:t>
                </a:r>
                <a:endParaRPr kumimoji="0" lang="en-GB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115" name="Group 111"/>
            <p:cNvGrpSpPr/>
            <p:nvPr/>
          </p:nvGrpSpPr>
          <p:grpSpPr>
            <a:xfrm>
              <a:off x="4610050" y="1154200"/>
              <a:ext cx="1057277" cy="559523"/>
              <a:chOff x="1238249" y="1120272"/>
              <a:chExt cx="1057277" cy="559523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1238250" y="1120272"/>
                <a:ext cx="1057276" cy="276225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ＭＳ Ｐゴシック" charset="0"/>
                    <a:cs typeface="Courier New" panose="02070309020205020404" pitchFamily="49" charset="0"/>
                  </a:rPr>
                  <a:t>State</a:t>
                </a:r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1238249" y="1396497"/>
                <a:ext cx="1057276" cy="283298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ＭＳ Ｐゴシック" charset="0"/>
                    <a:cs typeface="Courier New" panose="02070309020205020404" pitchFamily="49" charset="0"/>
                  </a:rPr>
                  <a:t>kind</a:t>
                </a:r>
                <a:r>
                  <a:rPr kumimoji="0" lang="fr-FR" sz="1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ＭＳ Ｐゴシック" charset="0"/>
                    <a:cs typeface="Courier New" panose="02070309020205020404" pitchFamily="49" charset="0"/>
                  </a:rPr>
                  <a:t>: </a:t>
                </a:r>
                <a:r>
                  <a:rPr kumimoji="0" lang="fr-FR" sz="10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ＭＳ Ｐゴシック" charset="0"/>
                    <a:cs typeface="Courier New" panose="02070309020205020404" pitchFamily="49" charset="0"/>
                  </a:rPr>
                  <a:t>Kind</a:t>
                </a:r>
                <a:endParaRPr kumimoji="0" lang="en-GB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endParaRPr>
              </a:p>
            </p:txBody>
          </p:sp>
        </p:grpSp>
        <p:cxnSp>
          <p:nvCxnSpPr>
            <p:cNvPr id="116" name="Elbow Connector 114"/>
            <p:cNvCxnSpPr>
              <a:endCxn id="122" idx="0"/>
            </p:cNvCxnSpPr>
            <p:nvPr/>
          </p:nvCxnSpPr>
          <p:spPr>
            <a:xfrm>
              <a:off x="4616597" y="695325"/>
              <a:ext cx="522092" cy="458875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17" name="TextBox 116"/>
            <p:cNvSpPr txBox="1"/>
            <p:nvPr/>
          </p:nvSpPr>
          <p:spPr>
            <a:xfrm>
              <a:off x="4680689" y="502549"/>
              <a:ext cx="5545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1 </a:t>
              </a:r>
              <a:r>
                <a:rPr kumimoji="0" lang="fr-FR" sz="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fsm</a:t>
              </a:r>
              <a:endPara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 rot="2700000">
              <a:off x="4638963" y="647146"/>
              <a:ext cx="108000" cy="10800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19" name="TextBox 125"/>
            <p:cNvSpPr txBox="1"/>
            <p:nvPr/>
          </p:nvSpPr>
          <p:spPr>
            <a:xfrm>
              <a:off x="5111899" y="851513"/>
              <a:ext cx="5631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1..*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states</a:t>
              </a:r>
              <a:endPara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3355780" y="1046326"/>
              <a:ext cx="1164313" cy="380252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« </a:t>
              </a:r>
              <a:r>
                <a:rPr kumimoji="0" lang="fr-FR" sz="800" b="1" i="1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enumeration</a:t>
              </a:r>
              <a:r>
                <a:rPr kumimoji="0" lang="fr-FR" sz="8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 »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Kind</a:t>
              </a:r>
              <a:endPara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3355779" y="1426577"/>
              <a:ext cx="1164313" cy="557742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INITIAL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REGULAR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FINAL</a:t>
              </a:r>
              <a:endParaRPr kumimoji="0" lang="en-GB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70" name="Rectangle 169"/>
          <p:cNvSpPr/>
          <p:nvPr/>
        </p:nvSpPr>
        <p:spPr>
          <a:xfrm>
            <a:off x="164561" y="4972729"/>
            <a:ext cx="2852435" cy="1452030"/>
          </a:xfrm>
          <a:prstGeom prst="rect">
            <a:avLst/>
          </a:prstGeom>
          <a:solidFill>
            <a:srgbClr val="E7E6E6">
              <a:lumMod val="90000"/>
            </a:srgbClr>
          </a:solidFill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grpSp>
        <p:nvGrpSpPr>
          <p:cNvPr id="171" name="Group 155"/>
          <p:cNvGrpSpPr/>
          <p:nvPr/>
        </p:nvGrpSpPr>
        <p:grpSpPr>
          <a:xfrm>
            <a:off x="506977" y="5022982"/>
            <a:ext cx="2317555" cy="1342333"/>
            <a:chOff x="333374" y="419100"/>
            <a:chExt cx="2317555" cy="1342333"/>
          </a:xfrm>
        </p:grpSpPr>
        <p:grpSp>
          <p:nvGrpSpPr>
            <p:cNvPr id="172" name="Group 48"/>
            <p:cNvGrpSpPr/>
            <p:nvPr/>
          </p:nvGrpSpPr>
          <p:grpSpPr>
            <a:xfrm>
              <a:off x="333374" y="419100"/>
              <a:ext cx="1266826" cy="559523"/>
              <a:chOff x="333374" y="419100"/>
              <a:chExt cx="1266826" cy="559523"/>
            </a:xfrm>
          </p:grpSpPr>
          <p:sp>
            <p:nvSpPr>
              <p:cNvPr id="183" name="Rectangle 182"/>
              <p:cNvSpPr/>
              <p:nvPr/>
            </p:nvSpPr>
            <p:spPr>
              <a:xfrm>
                <a:off x="333374" y="419100"/>
                <a:ext cx="1266825" cy="276225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ＭＳ Ｐゴシック" charset="0"/>
                    <a:cs typeface="Courier New" panose="02070309020205020404" pitchFamily="49" charset="0"/>
                  </a:rPr>
                  <a:t>FSM</a:t>
                </a:r>
                <a:endParaRPr kumimoji="0" lang="en-GB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333374" y="695325"/>
                <a:ext cx="1266826" cy="283298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ＭＳ Ｐゴシック" charset="0"/>
                    <a:cs typeface="Courier New" panose="02070309020205020404" pitchFamily="49" charset="0"/>
                  </a:rPr>
                  <a:t>...</a:t>
                </a:r>
                <a:endParaRPr kumimoji="0" lang="en-GB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173" name="Group 53"/>
            <p:cNvGrpSpPr/>
            <p:nvPr/>
          </p:nvGrpSpPr>
          <p:grpSpPr>
            <a:xfrm>
              <a:off x="1593652" y="1154200"/>
              <a:ext cx="1057277" cy="559523"/>
              <a:chOff x="1238249" y="1120272"/>
              <a:chExt cx="1057277" cy="559523"/>
            </a:xfrm>
          </p:grpSpPr>
          <p:sp>
            <p:nvSpPr>
              <p:cNvPr id="181" name="Rectangle 180"/>
              <p:cNvSpPr/>
              <p:nvPr/>
            </p:nvSpPr>
            <p:spPr>
              <a:xfrm>
                <a:off x="1238250" y="1120272"/>
                <a:ext cx="1057276" cy="276225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ＭＳ Ｐゴシック" charset="0"/>
                    <a:cs typeface="Courier New" panose="02070309020205020404" pitchFamily="49" charset="0"/>
                  </a:rPr>
                  <a:t>State</a:t>
                </a:r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1238249" y="1396497"/>
                <a:ext cx="1057276" cy="283298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ＭＳ Ｐゴシック" charset="0"/>
                    <a:cs typeface="Courier New" panose="02070309020205020404" pitchFamily="49" charset="0"/>
                  </a:rPr>
                  <a:t>...</a:t>
                </a:r>
                <a:endParaRPr kumimoji="0" lang="en-GB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endParaRPr>
              </a:p>
            </p:txBody>
          </p:sp>
        </p:grpSp>
        <p:cxnSp>
          <p:nvCxnSpPr>
            <p:cNvPr id="174" name="Elbow Connector 69"/>
            <p:cNvCxnSpPr>
              <a:endCxn id="181" idx="0"/>
            </p:cNvCxnSpPr>
            <p:nvPr/>
          </p:nvCxnSpPr>
          <p:spPr>
            <a:xfrm>
              <a:off x="1600199" y="695325"/>
              <a:ext cx="522092" cy="458875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75" name="TextBox 70"/>
            <p:cNvSpPr txBox="1"/>
            <p:nvPr/>
          </p:nvSpPr>
          <p:spPr>
            <a:xfrm>
              <a:off x="2073075" y="851513"/>
              <a:ext cx="5631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1..*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states</a:t>
              </a:r>
              <a:endPara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endParaRPr>
            </a:p>
          </p:txBody>
        </p:sp>
        <p:sp>
          <p:nvSpPr>
            <p:cNvPr id="176" name="TextBox 71"/>
            <p:cNvSpPr txBox="1"/>
            <p:nvPr/>
          </p:nvSpPr>
          <p:spPr>
            <a:xfrm>
              <a:off x="1664291" y="502549"/>
              <a:ext cx="5545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1 </a:t>
              </a:r>
              <a:r>
                <a:rPr kumimoji="0" lang="fr-FR" sz="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fsm</a:t>
              </a:r>
              <a:endPara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 rot="2700000">
              <a:off x="1622565" y="647146"/>
              <a:ext cx="108000" cy="10800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cxnSp>
          <p:nvCxnSpPr>
            <p:cNvPr id="178" name="Elbow Connector 105"/>
            <p:cNvCxnSpPr>
              <a:stCxn id="184" idx="2"/>
              <a:endCxn id="182" idx="1"/>
            </p:cNvCxnSpPr>
            <p:nvPr/>
          </p:nvCxnSpPr>
          <p:spPr>
            <a:xfrm rot="16200000" flipH="1">
              <a:off x="983494" y="961915"/>
              <a:ext cx="593451" cy="626865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79" name="TextBox 120"/>
            <p:cNvSpPr txBox="1"/>
            <p:nvPr/>
          </p:nvSpPr>
          <p:spPr>
            <a:xfrm>
              <a:off x="922020" y="1378256"/>
              <a:ext cx="7773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1 initial</a:t>
              </a:r>
              <a:endParaRPr kumimoji="0" lang="en-GB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endParaRPr>
            </a:p>
          </p:txBody>
        </p:sp>
        <p:sp>
          <p:nvSpPr>
            <p:cNvPr id="180" name="TextBox 121"/>
            <p:cNvSpPr txBox="1"/>
            <p:nvPr/>
          </p:nvSpPr>
          <p:spPr>
            <a:xfrm>
              <a:off x="922019" y="1545989"/>
              <a:ext cx="7773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1 final</a:t>
              </a:r>
              <a:endParaRPr kumimoji="0" lang="en-GB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93" name="Snip Single Corner Rectangle 35"/>
          <p:cNvSpPr/>
          <p:nvPr/>
        </p:nvSpPr>
        <p:spPr>
          <a:xfrm>
            <a:off x="2482894" y="2488037"/>
            <a:ext cx="7640605" cy="2356606"/>
          </a:xfrm>
          <a:prstGeom prst="snip1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2000"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FF0000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Several scenarios must be </a:t>
            </a:r>
            <a:r>
              <a:rPr lang="en-US" sz="2400" b="1" dirty="0" smtClean="0">
                <a:solidFill>
                  <a:srgbClr val="FF0000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considered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rgbClr val="FF0000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The  </a:t>
            </a:r>
            <a:r>
              <a:rPr lang="en-US" sz="2400" b="1" dirty="0">
                <a:solidFill>
                  <a:srgbClr val="FF0000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rendering </a:t>
            </a:r>
            <a:r>
              <a:rPr lang="en-US" sz="2400" b="1" dirty="0" smtClean="0">
                <a:solidFill>
                  <a:srgbClr val="FF0000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process</a:t>
            </a:r>
            <a:r>
              <a:rPr lang="fr-FR" sz="2400" b="1" dirty="0" smtClean="0">
                <a:solidFill>
                  <a:srgbClr val="0000CC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become </a:t>
            </a:r>
            <a:r>
              <a:rPr lang="en-US" sz="2400" b="1" dirty="0">
                <a:solidFill>
                  <a:srgbClr val="FF0000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more </a:t>
            </a:r>
            <a:r>
              <a:rPr lang="en-US" sz="2400" b="1" dirty="0" smtClean="0">
                <a:solidFill>
                  <a:srgbClr val="FF0000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complex </a:t>
            </a:r>
            <a:endParaRPr lang="fr-FR" sz="2400" b="1" dirty="0" smtClean="0">
              <a:solidFill>
                <a:srgbClr val="0000CC"/>
              </a:solidFill>
              <a:latin typeface="Franklin Gothic Demi" panose="020B0703020102020204" pitchFamily="34" charset="0"/>
              <a:sym typeface="Wingdings" panose="05000000000000000000" pitchFamily="2" charset="2"/>
            </a:endParaRPr>
          </a:p>
          <a:p>
            <a:pPr marL="342900" indent="-342900" algn="ctr">
              <a:lnSpc>
                <a:spcPct val="150000"/>
              </a:lnSpc>
              <a:buFont typeface="Wingdings" pitchFamily="2" charset="2"/>
              <a:buChar char="è"/>
            </a:pPr>
            <a:r>
              <a:rPr lang="en-US" sz="2400" b="1" dirty="0" smtClean="0">
                <a:solidFill>
                  <a:srgbClr val="0000CC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Need a DSL for expressing</a:t>
            </a:r>
            <a:r>
              <a:rPr lang="fr-FR" sz="2400" b="1" dirty="0" smtClean="0">
                <a:solidFill>
                  <a:srgbClr val="0000CC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 the CS</a:t>
            </a:r>
            <a:endParaRPr lang="fr-FR" sz="2400" b="1" dirty="0">
              <a:solidFill>
                <a:srgbClr val="0000CC"/>
              </a:solidFill>
              <a:latin typeface="Franklin Gothic Demi" panose="020B07030201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1558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51384" y="333958"/>
            <a:ext cx="11161240" cy="790787"/>
          </a:xfrm>
        </p:spPr>
        <p:txBody>
          <a:bodyPr/>
          <a:lstStyle/>
          <a:p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Integrating “</a:t>
            </a:r>
            <a:r>
              <a:rPr lang="en-US" sz="4600" dirty="0" err="1">
                <a:latin typeface="Arial" panose="020B0604020202020204" pitchFamily="34" charset="0"/>
                <a:cs typeface="Arial" panose="020B0604020202020204" pitchFamily="34" charset="0"/>
              </a:rPr>
              <a:t>insideness</a:t>
            </a:r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” natively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16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095713" y="1758432"/>
            <a:ext cx="1266825" cy="63534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endParaRPr lang="en-GB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 24"/>
          <p:cNvSpPr/>
          <p:nvPr/>
        </p:nvSpPr>
        <p:spPr>
          <a:xfrm rot="2700000">
            <a:off x="2409565" y="1941181"/>
            <a:ext cx="257561" cy="252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/>
          <p:cNvSpPr/>
          <p:nvPr/>
        </p:nvSpPr>
        <p:spPr>
          <a:xfrm>
            <a:off x="3935760" y="1824809"/>
            <a:ext cx="1557464" cy="54690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endParaRPr lang="en-GB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2" name="Elbow Connector 47"/>
          <p:cNvCxnSpPr/>
          <p:nvPr/>
        </p:nvCxnSpPr>
        <p:spPr>
          <a:xfrm>
            <a:off x="2639616" y="2076103"/>
            <a:ext cx="1296144" cy="0"/>
          </a:xfrm>
          <a:prstGeom prst="bentConnector3">
            <a:avLst>
              <a:gd name="adj1" fmla="val 53009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Rectangle 32"/>
          <p:cNvSpPr/>
          <p:nvPr/>
        </p:nvSpPr>
        <p:spPr>
          <a:xfrm>
            <a:off x="7176120" y="1556792"/>
            <a:ext cx="1646760" cy="432947"/>
          </a:xfrm>
          <a:prstGeom prst="rect">
            <a:avLst/>
          </a:prstGeom>
          <a:solidFill>
            <a:srgbClr val="FFF1C5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GB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176120" y="1989739"/>
            <a:ext cx="1650040" cy="1223237"/>
          </a:xfrm>
          <a:prstGeom prst="rect">
            <a:avLst/>
          </a:prstGeom>
          <a:solidFill>
            <a:srgbClr val="FFF1C5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sz="1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127449" y="4869160"/>
            <a:ext cx="1842648" cy="64807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Abstract</a:t>
            </a:r>
          </a:p>
          <a:p>
            <a:pPr algn="ctr"/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Persona</a:t>
            </a:r>
            <a:endParaRPr lang="en-GB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316964" y="4936532"/>
            <a:ext cx="1134831" cy="4144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ell</a:t>
            </a:r>
            <a:endParaRPr lang="en-GB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0" name="Elbow Connector 255"/>
          <p:cNvCxnSpPr>
            <a:stCxn id="39" idx="1"/>
            <a:endCxn id="38" idx="3"/>
          </p:cNvCxnSpPr>
          <p:nvPr/>
        </p:nvCxnSpPr>
        <p:spPr>
          <a:xfrm rot="10800000" flipV="1">
            <a:off x="2970096" y="5154001"/>
            <a:ext cx="1346868" cy="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" name="TextBox 41"/>
          <p:cNvSpPr txBox="1"/>
          <p:nvPr/>
        </p:nvSpPr>
        <p:spPr>
          <a:xfrm>
            <a:off x="3843448" y="4815610"/>
            <a:ext cx="704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endParaRPr lang="en-GB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3" name="Rounded Rectangle 70"/>
          <p:cNvSpPr/>
          <p:nvPr/>
        </p:nvSpPr>
        <p:spPr>
          <a:xfrm>
            <a:off x="10632504" y="4124861"/>
            <a:ext cx="972240" cy="8499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Flèche droite 5"/>
          <p:cNvSpPr/>
          <p:nvPr/>
        </p:nvSpPr>
        <p:spPr>
          <a:xfrm>
            <a:off x="6012650" y="1646631"/>
            <a:ext cx="564509" cy="1273765"/>
          </a:xfrm>
          <a:prstGeom prst="rightArrow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72000" tIns="0" rIns="0" bIns="0" rtlCol="0" anchor="ctr"/>
          <a:lstStyle/>
          <a:p>
            <a:pPr algn="ctr"/>
            <a:endParaRPr lang="en-US" sz="1400" dirty="0">
              <a:solidFill>
                <a:srgbClr val="000000"/>
              </a:solidFill>
              <a:latin typeface="CMR9"/>
            </a:endParaRPr>
          </a:p>
        </p:txBody>
      </p:sp>
      <p:sp>
        <p:nvSpPr>
          <p:cNvPr id="30" name="Flèche droite 29"/>
          <p:cNvSpPr/>
          <p:nvPr/>
        </p:nvSpPr>
        <p:spPr>
          <a:xfrm>
            <a:off x="5997099" y="4431537"/>
            <a:ext cx="564509" cy="1373727"/>
          </a:xfrm>
          <a:prstGeom prst="rightArrow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72000" tIns="0" rIns="0" bIns="0" rtlCol="0" anchor="ctr"/>
          <a:lstStyle/>
          <a:p>
            <a:pPr algn="ctr"/>
            <a:endParaRPr lang="en-US" sz="1400" dirty="0">
              <a:solidFill>
                <a:srgbClr val="000000"/>
              </a:solidFill>
              <a:latin typeface="CMR9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984432" y="2043910"/>
            <a:ext cx="1439777" cy="283821"/>
          </a:xfrm>
          <a:prstGeom prst="rect">
            <a:avLst/>
          </a:prstGeom>
          <a:solidFill>
            <a:srgbClr val="FFF1C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fr-FR" sz="12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a: </a:t>
            </a:r>
            <a:r>
              <a:rPr lang="fr-FR" sz="12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endParaRPr lang="en-GB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Ellipse 8"/>
          <p:cNvSpPr/>
          <p:nvPr/>
        </p:nvSpPr>
        <p:spPr>
          <a:xfrm>
            <a:off x="2306089" y="1844847"/>
            <a:ext cx="432000" cy="432000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R9"/>
            </a:endParaRPr>
          </a:p>
        </p:txBody>
      </p:sp>
      <p:sp>
        <p:nvSpPr>
          <p:cNvPr id="41" name="Ellipse 40"/>
          <p:cNvSpPr/>
          <p:nvPr/>
        </p:nvSpPr>
        <p:spPr>
          <a:xfrm>
            <a:off x="3814528" y="4808361"/>
            <a:ext cx="502436" cy="490927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R9"/>
            </a:endParaRPr>
          </a:p>
        </p:txBody>
      </p:sp>
      <p:pic>
        <p:nvPicPr>
          <p:cNvPr id="44" name="Picture 9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752" y="4215513"/>
            <a:ext cx="648072" cy="668601"/>
          </a:xfrm>
          <a:prstGeom prst="rect">
            <a:avLst/>
          </a:prstGeom>
        </p:spPr>
      </p:pic>
      <p:pic>
        <p:nvPicPr>
          <p:cNvPr id="35" name="Picture 9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5" b="18416"/>
          <a:stretch/>
        </p:blipFill>
        <p:spPr>
          <a:xfrm>
            <a:off x="7759262" y="5154000"/>
            <a:ext cx="728774" cy="668601"/>
          </a:xfrm>
          <a:prstGeom prst="rect">
            <a:avLst/>
          </a:prstGeom>
        </p:spPr>
      </p:pic>
      <p:sp>
        <p:nvSpPr>
          <p:cNvPr id="36" name="Rounded Rectangle 70"/>
          <p:cNvSpPr/>
          <p:nvPr/>
        </p:nvSpPr>
        <p:spPr>
          <a:xfrm>
            <a:off x="10632504" y="5115232"/>
            <a:ext cx="972240" cy="8499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203461" y="2018587"/>
            <a:ext cx="1584000" cy="37255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en-GB" sz="1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207499" y="2411372"/>
            <a:ext cx="1584000" cy="37255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en-GB" sz="1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203461" y="2804157"/>
            <a:ext cx="1584000" cy="37255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en-GB" sz="1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Connecteur en arc 6"/>
          <p:cNvCxnSpPr/>
          <p:nvPr/>
        </p:nvCxnSpPr>
        <p:spPr>
          <a:xfrm rot="5400000" flipH="1">
            <a:off x="4455535" y="-332631"/>
            <a:ext cx="819201" cy="6272014"/>
          </a:xfrm>
          <a:prstGeom prst="curvedConnector3">
            <a:avLst>
              <a:gd name="adj1" fmla="val -27905"/>
            </a:avLst>
          </a:prstGeom>
          <a:ln>
            <a:solidFill>
              <a:srgbClr val="C0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en arc 9"/>
          <p:cNvCxnSpPr/>
          <p:nvPr/>
        </p:nvCxnSpPr>
        <p:spPr>
          <a:xfrm rot="16200000" flipV="1">
            <a:off x="7599856" y="-1060556"/>
            <a:ext cx="219101" cy="5989829"/>
          </a:xfrm>
          <a:prstGeom prst="curvedConnector3">
            <a:avLst>
              <a:gd name="adj1" fmla="val 286167"/>
            </a:avLst>
          </a:prstGeom>
          <a:ln>
            <a:solidFill>
              <a:srgbClr val="C0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10974237" y="4401573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rgbClr val="C00000"/>
                </a:solidFill>
              </a:rPr>
              <a:t>+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10974237" y="5388314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rgbClr val="C00000"/>
                </a:solidFill>
              </a:rPr>
              <a:t>+</a:t>
            </a:r>
            <a:endParaRPr lang="en-US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74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 L -0.22161 0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56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 L -0.2194 0.06181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77" y="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56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 L -0.21731 0.11759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72" y="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7" presetClass="emph" presetSubtype="0" fill="remove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7" presetClass="emph" presetSubtype="0" fill="remove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1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2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3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28" dur="1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30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31" grpId="0" animBg="1"/>
      <p:bldP spid="33" grpId="0" animBg="1"/>
      <p:bldP spid="34" grpId="0" animBg="1"/>
      <p:bldP spid="38" grpId="0" animBg="1"/>
      <p:bldP spid="39" grpId="0" animBg="1"/>
      <p:bldP spid="42" grpId="0"/>
      <p:bldP spid="43" grpId="0" animBg="1"/>
      <p:bldP spid="6" grpId="0" animBg="1"/>
      <p:bldP spid="30" grpId="0" animBg="1"/>
      <p:bldP spid="27" grpId="0" animBg="1"/>
      <p:bldP spid="27" grpId="1" animBg="1"/>
      <p:bldP spid="27" grpId="2" animBg="1"/>
      <p:bldP spid="27" grpId="3" animBg="1"/>
      <p:bldP spid="9" grpId="0" animBg="1"/>
      <p:bldP spid="41" grpId="0" animBg="1"/>
      <p:bldP spid="36" grpId="0" animBg="1"/>
      <p:bldP spid="50" grpId="0" animBg="1"/>
      <p:bldP spid="53" grpId="0" animBg="1"/>
      <p:bldP spid="54" grpId="0" animBg="1"/>
      <p:bldP spid="3" grpId="0"/>
      <p:bldP spid="3" grpId="1"/>
      <p:bldP spid="29" grpId="0"/>
      <p:bldP spid="29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33958"/>
            <a:ext cx="9062784" cy="790787"/>
          </a:xfrm>
        </p:spPr>
        <p:txBody>
          <a:bodyPr/>
          <a:lstStyle/>
          <a:p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Supporting animations natively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17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Cube 25"/>
          <p:cNvSpPr/>
          <p:nvPr/>
        </p:nvSpPr>
        <p:spPr>
          <a:xfrm>
            <a:off x="9205510" y="4121940"/>
            <a:ext cx="217634" cy="375818"/>
          </a:xfrm>
          <a:prstGeom prst="cube">
            <a:avLst>
              <a:gd name="adj" fmla="val 79473"/>
            </a:avLst>
          </a:prstGeom>
          <a:solidFill>
            <a:srgbClr val="660066"/>
          </a:solidFill>
          <a:ln>
            <a:solidFill>
              <a:srgbClr val="8064A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Cube 26"/>
          <p:cNvSpPr/>
          <p:nvPr/>
        </p:nvSpPr>
        <p:spPr>
          <a:xfrm>
            <a:off x="9391121" y="4258360"/>
            <a:ext cx="217634" cy="375818"/>
          </a:xfrm>
          <a:prstGeom prst="cube">
            <a:avLst>
              <a:gd name="adj" fmla="val 79473"/>
            </a:avLst>
          </a:prstGeom>
          <a:solidFill>
            <a:srgbClr val="660066"/>
          </a:solidFill>
          <a:ln>
            <a:solidFill>
              <a:srgbClr val="8064A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Cube 27"/>
          <p:cNvSpPr/>
          <p:nvPr/>
        </p:nvSpPr>
        <p:spPr>
          <a:xfrm>
            <a:off x="9724094" y="4246414"/>
            <a:ext cx="217634" cy="375818"/>
          </a:xfrm>
          <a:prstGeom prst="cube">
            <a:avLst>
              <a:gd name="adj" fmla="val 79473"/>
            </a:avLst>
          </a:prstGeom>
          <a:solidFill>
            <a:srgbClr val="660066"/>
          </a:solidFill>
          <a:ln>
            <a:solidFill>
              <a:srgbClr val="8064A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Cube 28"/>
          <p:cNvSpPr/>
          <p:nvPr/>
        </p:nvSpPr>
        <p:spPr>
          <a:xfrm>
            <a:off x="9655794" y="4005064"/>
            <a:ext cx="171273" cy="313388"/>
          </a:xfrm>
          <a:prstGeom prst="cube">
            <a:avLst>
              <a:gd name="adj" fmla="val 79473"/>
            </a:avLst>
          </a:prstGeom>
          <a:solidFill>
            <a:srgbClr val="660066"/>
          </a:solidFill>
          <a:ln>
            <a:solidFill>
              <a:srgbClr val="8064A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0" name="Connecteur droit 29"/>
          <p:cNvCxnSpPr>
            <a:stCxn id="26" idx="5"/>
            <a:endCxn id="29" idx="4"/>
          </p:cNvCxnSpPr>
          <p:nvPr/>
        </p:nvCxnSpPr>
        <p:spPr>
          <a:xfrm>
            <a:off x="9423144" y="4223370"/>
            <a:ext cx="267806" cy="6447"/>
          </a:xfrm>
          <a:prstGeom prst="line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>
            <a:stCxn id="27" idx="5"/>
            <a:endCxn id="28" idx="1"/>
          </p:cNvCxnSpPr>
          <p:nvPr/>
        </p:nvCxnSpPr>
        <p:spPr>
          <a:xfrm>
            <a:off x="9608755" y="4359790"/>
            <a:ext cx="137676" cy="59585"/>
          </a:xfrm>
          <a:prstGeom prst="line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endCxn id="28" idx="0"/>
          </p:cNvCxnSpPr>
          <p:nvPr/>
        </p:nvCxnSpPr>
        <p:spPr>
          <a:xfrm>
            <a:off x="9810147" y="4052696"/>
            <a:ext cx="109244" cy="193719"/>
          </a:xfrm>
          <a:prstGeom prst="line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8935714" y="3789041"/>
            <a:ext cx="1291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b="1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Edit </a:t>
            </a:r>
            <a:r>
              <a:rPr lang="fr-FR" sz="1200" b="1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Element</a:t>
            </a:r>
            <a:endParaRPr lang="fr-FR" sz="1200" b="1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34" name="Connecteur en angle 33"/>
          <p:cNvCxnSpPr>
            <a:stCxn id="40" idx="2"/>
          </p:cNvCxnSpPr>
          <p:nvPr/>
        </p:nvCxnSpPr>
        <p:spPr>
          <a:xfrm rot="16200000" flipH="1">
            <a:off x="8428947" y="3684105"/>
            <a:ext cx="477996" cy="642017"/>
          </a:xfrm>
          <a:prstGeom prst="bentConnector2">
            <a:avLst/>
          </a:prstGeom>
          <a:ln w="9525">
            <a:solidFill>
              <a:srgbClr val="000000"/>
            </a:solidFill>
            <a:prstDash val="lgDash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ube 36"/>
          <p:cNvSpPr/>
          <p:nvPr/>
        </p:nvSpPr>
        <p:spPr>
          <a:xfrm>
            <a:off x="7999609" y="3284984"/>
            <a:ext cx="217634" cy="375818"/>
          </a:xfrm>
          <a:prstGeom prst="cube">
            <a:avLst>
              <a:gd name="adj" fmla="val 79473"/>
            </a:avLst>
          </a:prstGeom>
          <a:solidFill>
            <a:srgbClr val="660066"/>
          </a:solidFill>
          <a:ln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Cube 37"/>
          <p:cNvSpPr/>
          <p:nvPr/>
        </p:nvSpPr>
        <p:spPr>
          <a:xfrm>
            <a:off x="8184697" y="3376266"/>
            <a:ext cx="217634" cy="375818"/>
          </a:xfrm>
          <a:prstGeom prst="cube">
            <a:avLst>
              <a:gd name="adj" fmla="val 79473"/>
            </a:avLst>
          </a:prstGeom>
          <a:solidFill>
            <a:srgbClr val="660066"/>
          </a:solidFill>
          <a:ln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Cube 38"/>
          <p:cNvSpPr/>
          <p:nvPr/>
        </p:nvSpPr>
        <p:spPr>
          <a:xfrm>
            <a:off x="8536482" y="3349177"/>
            <a:ext cx="217634" cy="375818"/>
          </a:xfrm>
          <a:prstGeom prst="cube">
            <a:avLst>
              <a:gd name="adj" fmla="val 79473"/>
            </a:avLst>
          </a:prstGeom>
          <a:solidFill>
            <a:srgbClr val="660066"/>
          </a:solidFill>
          <a:ln>
            <a:solidFill>
              <a:srgbClr val="8064A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Organigramme : Procédé prédéfini 39"/>
          <p:cNvSpPr/>
          <p:nvPr/>
        </p:nvSpPr>
        <p:spPr>
          <a:xfrm>
            <a:off x="7735037" y="2938039"/>
            <a:ext cx="1223800" cy="828077"/>
          </a:xfrm>
          <a:prstGeom prst="flowChartPredefinedProcess">
            <a:avLst/>
          </a:prstGeom>
          <a:noFill/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906699" y="2942622"/>
            <a:ext cx="865443" cy="33855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100" b="1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Graphical</a:t>
            </a:r>
            <a:r>
              <a:rPr lang="fr-FR" sz="1100" b="1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Elements</a:t>
            </a:r>
          </a:p>
        </p:txBody>
      </p:sp>
      <p:sp>
        <p:nvSpPr>
          <p:cNvPr id="50" name="Rectangle 49"/>
          <p:cNvSpPr/>
          <p:nvPr/>
        </p:nvSpPr>
        <p:spPr>
          <a:xfrm>
            <a:off x="8961271" y="3820394"/>
            <a:ext cx="1267819" cy="832742"/>
          </a:xfrm>
          <a:prstGeom prst="rect">
            <a:avLst/>
          </a:prstGeom>
          <a:ln w="12700">
            <a:solidFill>
              <a:srgbClr val="000000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53" name="Elbow Connector 103"/>
          <p:cNvCxnSpPr>
            <a:stCxn id="41" idx="0"/>
          </p:cNvCxnSpPr>
          <p:nvPr/>
        </p:nvCxnSpPr>
        <p:spPr>
          <a:xfrm rot="5400000" flipH="1" flipV="1">
            <a:off x="8666037" y="2386970"/>
            <a:ext cx="229037" cy="882269"/>
          </a:xfrm>
          <a:prstGeom prst="bentConnector2">
            <a:avLst/>
          </a:prstGeom>
          <a:ln w="9525">
            <a:solidFill>
              <a:srgbClr val="000000"/>
            </a:solidFill>
            <a:prstDash val="lgDash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en angle 79"/>
          <p:cNvCxnSpPr>
            <a:stCxn id="126" idx="3"/>
            <a:endCxn id="50" idx="3"/>
          </p:cNvCxnSpPr>
          <p:nvPr/>
        </p:nvCxnSpPr>
        <p:spPr>
          <a:xfrm flipH="1">
            <a:off x="10229090" y="2949189"/>
            <a:ext cx="450135" cy="1287576"/>
          </a:xfrm>
          <a:prstGeom prst="bentConnector3">
            <a:avLst>
              <a:gd name="adj1" fmla="val -50785"/>
            </a:avLst>
          </a:prstGeom>
          <a:ln w="9525">
            <a:solidFill>
              <a:srgbClr val="000000"/>
            </a:solidFill>
            <a:prstDash val="lgDash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4" name="Picture 4" descr="C:\Documents and Settings\Administrateur\Local Settings\Temporary Internet Files\Content.IE5\S8RAMQET\MCj0433941000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463" y="3162922"/>
            <a:ext cx="868771" cy="63564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/>
          <p:cNvSpPr/>
          <p:nvPr/>
        </p:nvSpPr>
        <p:spPr>
          <a:xfrm>
            <a:off x="6177836" y="3787599"/>
            <a:ext cx="14401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066FF"/>
                </a:solidFill>
                <a:latin typeface="LinLibertineT"/>
              </a:rPr>
              <a:t>MA Designer</a:t>
            </a:r>
            <a:endParaRPr lang="en-US" sz="1200" dirty="0">
              <a:solidFill>
                <a:srgbClr val="0066FF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7472186" y="1988840"/>
            <a:ext cx="3736382" cy="291795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rganigramme : Stockage interne 123"/>
          <p:cNvSpPr/>
          <p:nvPr/>
        </p:nvSpPr>
        <p:spPr>
          <a:xfrm>
            <a:off x="9223746" y="2492984"/>
            <a:ext cx="1440159" cy="792000"/>
          </a:xfrm>
          <a:prstGeom prst="flowChartInternalStorag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6" name="ZoneTexte 125"/>
          <p:cNvSpPr txBox="1"/>
          <p:nvPr/>
        </p:nvSpPr>
        <p:spPr>
          <a:xfrm>
            <a:off x="9295753" y="2572162"/>
            <a:ext cx="1383472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/>
              <a:t> Visual Features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/>
              <a:t>   </a:t>
            </a:r>
            <a:r>
              <a:rPr lang="en-US" sz="1000" dirty="0"/>
              <a:t>- Position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/>
              <a:t>   - size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/>
              <a:t>   - color, ..</a:t>
            </a:r>
            <a:endParaRPr lang="fr-FR" sz="10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ZoneTexte 23">
            <a:extLst>
              <a:ext uri="{FF2B5EF4-FFF2-40B4-BE49-F238E27FC236}">
                <a16:creationId xmlns:a16="http://schemas.microsoft.com/office/drawing/2014/main" id="{8C9FD2E4-6C9F-44B5-9732-D72CCAF3D762}"/>
              </a:ext>
            </a:extLst>
          </p:cNvPr>
          <p:cNvSpPr txBox="1"/>
          <p:nvPr/>
        </p:nvSpPr>
        <p:spPr>
          <a:xfrm>
            <a:off x="902881" y="1518512"/>
            <a:ext cx="532585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itchFamily="2" charset="2"/>
              <a:buChar char="q"/>
            </a:pPr>
            <a:r>
              <a:rPr lang="en-US" b="1" dirty="0">
                <a:solidFill>
                  <a:srgbClr val="000000"/>
                </a:solidFill>
                <a:latin typeface="LinLibertineTB"/>
              </a:rPr>
              <a:t>Fast Update of Visual Features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400" i="1" dirty="0"/>
              <a:t>Browsing</a:t>
            </a:r>
            <a:r>
              <a:rPr lang="en-US" sz="1400" dirty="0"/>
              <a:t>, customize/</a:t>
            </a:r>
            <a:r>
              <a:rPr lang="en-US" sz="1400" i="1" dirty="0"/>
              <a:t>extend</a:t>
            </a:r>
            <a:r>
              <a:rPr lang="en-US" sz="1400" dirty="0"/>
              <a:t>/</a:t>
            </a:r>
            <a:r>
              <a:rPr lang="en-US" sz="1400" i="1" dirty="0"/>
              <a:t>modify</a:t>
            </a:r>
            <a:r>
              <a:rPr lang="en-US" sz="1400" dirty="0"/>
              <a:t> </a:t>
            </a: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e.g., the position, size, color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rgbClr val="000000"/>
                </a:solidFill>
                <a:latin typeface="Times-Roman"/>
                <a:ea typeface="Calibri" panose="020F0502020204030204" pitchFamily="34" charset="0"/>
                <a:cs typeface="Times New Roman" panose="02020603050405020304" pitchFamily="18" charset="0"/>
              </a:rPr>
              <a:t>Conjoined/Nested Element Block</a:t>
            </a:r>
            <a:endParaRPr lang="fr-FR" sz="1800" dirty="0">
              <a:solidFill>
                <a:prstClr val="black"/>
              </a:solidFill>
              <a:latin typeface="Times" pitchFamily="18" charset="0"/>
              <a:cs typeface="Times" pitchFamily="18" charset="0"/>
            </a:endParaRP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q"/>
              <a:defRPr/>
            </a:pPr>
            <a:r>
              <a:rPr lang="en-US" sz="1800" b="1" dirty="0">
                <a:solidFill>
                  <a:srgbClr val="000000"/>
                </a:solidFill>
                <a:latin typeface="LinLibertineTB"/>
              </a:rPr>
              <a:t>U</a:t>
            </a:r>
            <a:r>
              <a:rPr lang="en-US" b="1" dirty="0"/>
              <a:t>sability Mechanisms</a:t>
            </a:r>
            <a:r>
              <a:rPr lang="en-US" sz="1800" b="1" dirty="0">
                <a:solidFill>
                  <a:srgbClr val="000000"/>
                </a:solidFill>
                <a:latin typeface="LinLibertineTB"/>
              </a:rPr>
              <a:t>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400" dirty="0">
                <a:solidFill>
                  <a:prstClr val="black"/>
                </a:solidFill>
              </a:rPr>
              <a:t>Using the Graphical Elements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400" dirty="0">
                <a:solidFill>
                  <a:prstClr val="black"/>
                </a:solidFill>
              </a:rPr>
              <a:t>Using Visual Language</a:t>
            </a:r>
          </a:p>
          <a:p>
            <a:pPr marL="1257300" lvl="2" indent="-342900">
              <a:lnSpc>
                <a:spcPct val="200000"/>
              </a:lnSpc>
              <a:buFont typeface="Courier New" panose="02070309020205020404" pitchFamily="49" charset="0"/>
              <a:buChar char="o"/>
              <a:defRPr/>
            </a:pPr>
            <a:r>
              <a:rPr lang="fr-FR" sz="1400" dirty="0" err="1">
                <a:solidFill>
                  <a:prstClr val="black"/>
                </a:solidFill>
              </a:rPr>
              <a:t>e.g</a:t>
            </a:r>
            <a:r>
              <a:rPr lang="fr-FR" sz="1400" dirty="0">
                <a:solidFill>
                  <a:prstClr val="black"/>
                </a:solidFill>
              </a:rPr>
              <a:t>. </a:t>
            </a:r>
            <a:r>
              <a:rPr lang="en-US" sz="1400" dirty="0">
                <a:solidFill>
                  <a:prstClr val="black"/>
                </a:solidFill>
              </a:rPr>
              <a:t>Block Oriented Modeling, Causal Modeling </a:t>
            </a:r>
          </a:p>
        </p:txBody>
      </p:sp>
      <p:sp>
        <p:nvSpPr>
          <p:cNvPr id="129" name="ZoneTexte 128"/>
          <p:cNvSpPr txBox="1"/>
          <p:nvPr/>
        </p:nvSpPr>
        <p:spPr>
          <a:xfrm>
            <a:off x="7472186" y="2026023"/>
            <a:ext cx="373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Visual </a:t>
            </a:r>
            <a:r>
              <a:rPr lang="fr-FR" sz="1400" b="1" dirty="0" smtClean="0"/>
              <a:t>Editor Workspace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879268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>
                <a:latin typeface="Arial" panose="020B0604020202020204" pitchFamily="34" charset="0"/>
                <a:cs typeface="Arial" panose="020B0604020202020204" pitchFamily="34" charset="0"/>
              </a:rPr>
              <a:t>Designing</a:t>
            </a:r>
            <a:r>
              <a:rPr lang="fr-BE" dirty="0">
                <a:latin typeface="Arial" panose="020B0604020202020204" pitchFamily="34" charset="0"/>
                <a:cs typeface="Arial" panose="020B0604020202020204" pitchFamily="34" charset="0"/>
              </a:rPr>
              <a:t> DSL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369895" y="1988840"/>
            <a:ext cx="8933305" cy="367240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eur droit 8"/>
          <p:cNvCxnSpPr/>
          <p:nvPr/>
        </p:nvCxnSpPr>
        <p:spPr>
          <a:xfrm flipV="1">
            <a:off x="1369896" y="3645024"/>
            <a:ext cx="8928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731971" y="2133782"/>
            <a:ext cx="2559085" cy="115940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72000" rtlCol="0" anchor="t" anchorCtr="0"/>
          <a:lstStyle/>
          <a:p>
            <a:pPr algn="ctr"/>
            <a:r>
              <a:rPr lang="fr-FR" sz="14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Metamodel</a:t>
            </a:r>
            <a:endParaRPr lang="fr-FR" sz="14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738827" y="2097688"/>
            <a:ext cx="2576371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Transformation </a:t>
            </a:r>
            <a:r>
              <a:rPr lang="fr-F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698488" y="3074271"/>
            <a:ext cx="2664296" cy="46469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Transformation </a:t>
            </a:r>
            <a:r>
              <a:rPr lang="fr-FR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Specification</a:t>
            </a:r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Connecteur droit avec flèche 29"/>
          <p:cNvCxnSpPr/>
          <p:nvPr/>
        </p:nvCxnSpPr>
        <p:spPr>
          <a:xfrm flipV="1">
            <a:off x="3935760" y="3290500"/>
            <a:ext cx="0" cy="456917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V="1">
            <a:off x="7912706" y="2649294"/>
            <a:ext cx="0" cy="39600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061337" y="2729021"/>
            <a:ext cx="857143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fr-FR" sz="1050" dirty="0" err="1"/>
              <a:t>Conforms</a:t>
            </a:r>
            <a:r>
              <a:rPr lang="fr-FR" sz="1050" dirty="0"/>
              <a:t> to</a:t>
            </a:r>
            <a:endParaRPr lang="en-US" sz="1050" dirty="0"/>
          </a:p>
        </p:txBody>
      </p:sp>
      <p:sp>
        <p:nvSpPr>
          <p:cNvPr id="34" name="ZoneTexte 33"/>
          <p:cNvSpPr txBox="1"/>
          <p:nvPr/>
        </p:nvSpPr>
        <p:spPr>
          <a:xfrm>
            <a:off x="3071664" y="3414634"/>
            <a:ext cx="857143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fr-FR" sz="1050" dirty="0" err="1"/>
              <a:t>Conforms</a:t>
            </a:r>
            <a:r>
              <a:rPr lang="fr-FR" sz="1050" dirty="0"/>
              <a:t> to</a:t>
            </a:r>
            <a:endParaRPr lang="en-US" sz="1050" dirty="0"/>
          </a:p>
        </p:txBody>
      </p:sp>
      <p:pic>
        <p:nvPicPr>
          <p:cNvPr id="56" name="Image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383" y="4052306"/>
            <a:ext cx="456814" cy="456814"/>
          </a:xfrm>
          <a:prstGeom prst="rect">
            <a:avLst/>
          </a:prstGeom>
        </p:spPr>
      </p:pic>
      <p:sp>
        <p:nvSpPr>
          <p:cNvPr id="57" name="ZoneTexte 56"/>
          <p:cNvSpPr txBox="1"/>
          <p:nvPr/>
        </p:nvSpPr>
        <p:spPr>
          <a:xfrm>
            <a:off x="1919536" y="4658653"/>
            <a:ext cx="53528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900" b="1" dirty="0" err="1"/>
              <a:t>Modeller</a:t>
            </a:r>
            <a:endParaRPr lang="en-US" sz="900" b="1" dirty="0"/>
          </a:p>
        </p:txBody>
      </p:sp>
      <p:pic>
        <p:nvPicPr>
          <p:cNvPr id="59" name="Image 5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218" y="2420888"/>
            <a:ext cx="456814" cy="456814"/>
          </a:xfrm>
          <a:prstGeom prst="rect">
            <a:avLst/>
          </a:prstGeom>
        </p:spPr>
      </p:pic>
      <p:sp>
        <p:nvSpPr>
          <p:cNvPr id="60" name="ZoneTexte 59"/>
          <p:cNvSpPr txBox="1"/>
          <p:nvPr/>
        </p:nvSpPr>
        <p:spPr>
          <a:xfrm>
            <a:off x="1919536" y="2882936"/>
            <a:ext cx="60879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900" b="1" dirty="0" err="1"/>
              <a:t>Language</a:t>
            </a:r>
            <a:endParaRPr lang="fr-FR" sz="900" b="1" dirty="0"/>
          </a:p>
          <a:p>
            <a:pPr algn="ctr"/>
            <a:r>
              <a:rPr lang="fr-FR" sz="900" b="1" dirty="0"/>
              <a:t>Designer</a:t>
            </a:r>
            <a:endParaRPr lang="en-US" sz="900" b="1" dirty="0"/>
          </a:p>
        </p:txBody>
      </p:sp>
      <p:sp>
        <p:nvSpPr>
          <p:cNvPr id="74" name="Flèche droite rayée 73"/>
          <p:cNvSpPr/>
          <p:nvPr/>
        </p:nvSpPr>
        <p:spPr>
          <a:xfrm>
            <a:off x="5483609" y="4256451"/>
            <a:ext cx="2324013" cy="589355"/>
          </a:xfrm>
          <a:prstGeom prst="stripedRightArrow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i="1" dirty="0"/>
          </a:p>
        </p:txBody>
      </p:sp>
      <p:sp>
        <p:nvSpPr>
          <p:cNvPr id="75" name="object 15"/>
          <p:cNvSpPr/>
          <p:nvPr/>
        </p:nvSpPr>
        <p:spPr>
          <a:xfrm>
            <a:off x="6469888" y="4673105"/>
            <a:ext cx="457200" cy="457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8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à coins arrondis 35"/>
          <p:cNvSpPr/>
          <p:nvPr/>
        </p:nvSpPr>
        <p:spPr>
          <a:xfrm>
            <a:off x="2812379" y="4062698"/>
            <a:ext cx="2365823" cy="36004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</a:pPr>
            <a:endParaRPr lang="en-US" sz="1350">
              <a:solidFill>
                <a:prstClr val="white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7" name="Organigramme : Processus 36"/>
          <p:cNvSpPr/>
          <p:nvPr/>
        </p:nvSpPr>
        <p:spPr>
          <a:xfrm>
            <a:off x="2816268" y="4278732"/>
            <a:ext cx="2364999" cy="607663"/>
          </a:xfrm>
          <a:prstGeom prst="flowChartProcess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</a:pPr>
            <a:endParaRPr lang="en-US" sz="1350" dirty="0">
              <a:latin typeface="Calibri"/>
              <a:ea typeface="Calibri"/>
              <a:cs typeface="Calibri"/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3516318" y="4058389"/>
            <a:ext cx="1697900" cy="338554"/>
          </a:xfrm>
          <a:prstGeom prst="rect">
            <a:avLst/>
          </a:prstGeom>
          <a:noFill/>
        </p:spPr>
        <p:txBody>
          <a:bodyPr wrap="square" lIns="0" rIns="36000" rtlCol="0">
            <a:spAutoFit/>
          </a:bodyPr>
          <a:lstStyle/>
          <a:p>
            <a:r>
              <a:rPr lang="fr-FR" sz="800" b="1" dirty="0" smtClean="0"/>
              <a:t>Editor: </a:t>
            </a:r>
            <a:r>
              <a:rPr lang="fr-FR" sz="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fr-FR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Definition</a:t>
            </a:r>
            <a:endParaRPr 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800" b="1" dirty="0"/>
          </a:p>
        </p:txBody>
      </p:sp>
      <p:sp>
        <p:nvSpPr>
          <p:cNvPr id="39" name="Freeform 117"/>
          <p:cNvSpPr>
            <a:spLocks noChangeArrowheads="1"/>
          </p:cNvSpPr>
          <p:nvPr/>
        </p:nvSpPr>
        <p:spPr bwMode="auto">
          <a:xfrm>
            <a:off x="3089970" y="4117554"/>
            <a:ext cx="108000" cy="108000"/>
          </a:xfrm>
          <a:custGeom>
            <a:avLst/>
            <a:gdLst>
              <a:gd name="T0" fmla="*/ 39678193 w 602"/>
              <a:gd name="T1" fmla="*/ 78441997 h 602"/>
              <a:gd name="T2" fmla="*/ 39678193 w 602"/>
              <a:gd name="T3" fmla="*/ 78441997 h 602"/>
              <a:gd name="T4" fmla="*/ 0 w 602"/>
              <a:gd name="T5" fmla="*/ 38763987 h 602"/>
              <a:gd name="T6" fmla="*/ 39678193 w 602"/>
              <a:gd name="T7" fmla="*/ 0 h 602"/>
              <a:gd name="T8" fmla="*/ 78442719 w 602"/>
              <a:gd name="T9" fmla="*/ 38763987 h 602"/>
              <a:gd name="T10" fmla="*/ 39678193 w 602"/>
              <a:gd name="T11" fmla="*/ 78441997 h 602"/>
              <a:gd name="T12" fmla="*/ 39678193 w 602"/>
              <a:gd name="T13" fmla="*/ 7439717 h 602"/>
              <a:gd name="T14" fmla="*/ 39678193 w 602"/>
              <a:gd name="T15" fmla="*/ 7439717 h 602"/>
              <a:gd name="T16" fmla="*/ 7439751 w 602"/>
              <a:gd name="T17" fmla="*/ 38763987 h 602"/>
              <a:gd name="T18" fmla="*/ 39678193 w 602"/>
              <a:gd name="T19" fmla="*/ 71002280 h 602"/>
              <a:gd name="T20" fmla="*/ 71002968 w 602"/>
              <a:gd name="T21" fmla="*/ 38763987 h 602"/>
              <a:gd name="T22" fmla="*/ 39678193 w 602"/>
              <a:gd name="T23" fmla="*/ 7439717 h 602"/>
              <a:gd name="T24" fmla="*/ 52599581 w 602"/>
              <a:gd name="T25" fmla="*/ 56253627 h 602"/>
              <a:gd name="T26" fmla="*/ 52599581 w 602"/>
              <a:gd name="T27" fmla="*/ 56253627 h 602"/>
              <a:gd name="T28" fmla="*/ 50772248 w 602"/>
              <a:gd name="T29" fmla="*/ 55339965 h 602"/>
              <a:gd name="T30" fmla="*/ 50772248 w 602"/>
              <a:gd name="T31" fmla="*/ 55339965 h 602"/>
              <a:gd name="T32" fmla="*/ 39678193 w 602"/>
              <a:gd name="T33" fmla="*/ 44376380 h 602"/>
              <a:gd name="T34" fmla="*/ 28583776 w 602"/>
              <a:gd name="T35" fmla="*/ 55339965 h 602"/>
              <a:gd name="T36" fmla="*/ 28583776 w 602"/>
              <a:gd name="T37" fmla="*/ 55339965 h 602"/>
              <a:gd name="T38" fmla="*/ 25843138 w 602"/>
              <a:gd name="T39" fmla="*/ 56253627 h 602"/>
              <a:gd name="T40" fmla="*/ 22188473 w 602"/>
              <a:gd name="T41" fmla="*/ 52598978 h 602"/>
              <a:gd name="T42" fmla="*/ 23102139 w 602"/>
              <a:gd name="T43" fmla="*/ 49858353 h 602"/>
              <a:gd name="T44" fmla="*/ 23102139 w 602"/>
              <a:gd name="T45" fmla="*/ 49858353 h 602"/>
              <a:gd name="T46" fmla="*/ 34196195 w 602"/>
              <a:gd name="T47" fmla="*/ 38763987 h 602"/>
              <a:gd name="T48" fmla="*/ 23102139 w 602"/>
              <a:gd name="T49" fmla="*/ 27669982 h 602"/>
              <a:gd name="T50" fmla="*/ 23102139 w 602"/>
              <a:gd name="T51" fmla="*/ 27669982 h 602"/>
              <a:gd name="T52" fmla="*/ 22188473 w 602"/>
              <a:gd name="T53" fmla="*/ 25842658 h 602"/>
              <a:gd name="T54" fmla="*/ 25843138 w 602"/>
              <a:gd name="T55" fmla="*/ 22188371 h 602"/>
              <a:gd name="T56" fmla="*/ 28583776 w 602"/>
              <a:gd name="T57" fmla="*/ 23102033 h 602"/>
              <a:gd name="T58" fmla="*/ 28583776 w 602"/>
              <a:gd name="T59" fmla="*/ 23102033 h 602"/>
              <a:gd name="T60" fmla="*/ 39678193 w 602"/>
              <a:gd name="T61" fmla="*/ 34196037 h 602"/>
              <a:gd name="T62" fmla="*/ 50772248 w 602"/>
              <a:gd name="T63" fmla="*/ 23102033 h 602"/>
              <a:gd name="T64" fmla="*/ 50772248 w 602"/>
              <a:gd name="T65" fmla="*/ 23102033 h 602"/>
              <a:gd name="T66" fmla="*/ 52599581 w 602"/>
              <a:gd name="T67" fmla="*/ 22188371 h 602"/>
              <a:gd name="T68" fmla="*/ 56254247 w 602"/>
              <a:gd name="T69" fmla="*/ 25842658 h 602"/>
              <a:gd name="T70" fmla="*/ 55340580 w 602"/>
              <a:gd name="T71" fmla="*/ 27669982 h 602"/>
              <a:gd name="T72" fmla="*/ 55340580 w 602"/>
              <a:gd name="T73" fmla="*/ 27669982 h 602"/>
              <a:gd name="T74" fmla="*/ 44376945 w 602"/>
              <a:gd name="T75" fmla="*/ 38763987 h 602"/>
              <a:gd name="T76" fmla="*/ 55340580 w 602"/>
              <a:gd name="T77" fmla="*/ 49858353 h 602"/>
              <a:gd name="T78" fmla="*/ 55340580 w 602"/>
              <a:gd name="T79" fmla="*/ 49858353 h 602"/>
              <a:gd name="T80" fmla="*/ 56254247 w 602"/>
              <a:gd name="T81" fmla="*/ 52598978 h 602"/>
              <a:gd name="T82" fmla="*/ 52599581 w 602"/>
              <a:gd name="T83" fmla="*/ 56253627 h 602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602" h="602">
                <a:moveTo>
                  <a:pt x="304" y="601"/>
                </a:moveTo>
                <a:lnTo>
                  <a:pt x="304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304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304" y="601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70" y="57"/>
                  <a:pt x="57" y="163"/>
                  <a:pt x="57" y="297"/>
                </a:cubicBezTo>
                <a:cubicBezTo>
                  <a:pt x="57" y="431"/>
                  <a:pt x="170" y="544"/>
                  <a:pt x="304" y="544"/>
                </a:cubicBezTo>
                <a:cubicBezTo>
                  <a:pt x="439" y="544"/>
                  <a:pt x="544" y="431"/>
                  <a:pt x="544" y="297"/>
                </a:cubicBezTo>
                <a:cubicBezTo>
                  <a:pt x="544" y="163"/>
                  <a:pt x="439" y="57"/>
                  <a:pt x="304" y="57"/>
                </a:cubicBezTo>
                <a:close/>
                <a:moveTo>
                  <a:pt x="403" y="431"/>
                </a:moveTo>
                <a:lnTo>
                  <a:pt x="403" y="431"/>
                </a:lnTo>
                <a:cubicBezTo>
                  <a:pt x="396" y="431"/>
                  <a:pt x="389" y="431"/>
                  <a:pt x="389" y="424"/>
                </a:cubicBezTo>
                <a:cubicBezTo>
                  <a:pt x="304" y="340"/>
                  <a:pt x="304" y="340"/>
                  <a:pt x="304" y="340"/>
                </a:cubicBezTo>
                <a:cubicBezTo>
                  <a:pt x="219" y="424"/>
                  <a:pt x="219" y="424"/>
                  <a:pt x="219" y="424"/>
                </a:cubicBezTo>
                <a:cubicBezTo>
                  <a:pt x="212" y="431"/>
                  <a:pt x="205" y="431"/>
                  <a:pt x="198" y="431"/>
                </a:cubicBezTo>
                <a:cubicBezTo>
                  <a:pt x="184" y="431"/>
                  <a:pt x="170" y="417"/>
                  <a:pt x="170" y="403"/>
                </a:cubicBezTo>
                <a:cubicBezTo>
                  <a:pt x="170" y="396"/>
                  <a:pt x="170" y="389"/>
                  <a:pt x="177" y="382"/>
                </a:cubicBezTo>
                <a:cubicBezTo>
                  <a:pt x="262" y="297"/>
                  <a:pt x="262" y="297"/>
                  <a:pt x="262" y="297"/>
                </a:cubicBezTo>
                <a:cubicBezTo>
                  <a:pt x="177" y="212"/>
                  <a:pt x="177" y="212"/>
                  <a:pt x="177" y="212"/>
                </a:cubicBezTo>
                <a:cubicBezTo>
                  <a:pt x="170" y="212"/>
                  <a:pt x="170" y="205"/>
                  <a:pt x="170" y="198"/>
                </a:cubicBezTo>
                <a:cubicBezTo>
                  <a:pt x="170" y="177"/>
                  <a:pt x="184" y="170"/>
                  <a:pt x="198" y="170"/>
                </a:cubicBezTo>
                <a:cubicBezTo>
                  <a:pt x="205" y="170"/>
                  <a:pt x="212" y="170"/>
                  <a:pt x="219" y="177"/>
                </a:cubicBezTo>
                <a:cubicBezTo>
                  <a:pt x="304" y="262"/>
                  <a:pt x="304" y="262"/>
                  <a:pt x="304" y="262"/>
                </a:cubicBezTo>
                <a:cubicBezTo>
                  <a:pt x="389" y="177"/>
                  <a:pt x="389" y="177"/>
                  <a:pt x="389" y="177"/>
                </a:cubicBezTo>
                <a:cubicBezTo>
                  <a:pt x="389" y="170"/>
                  <a:pt x="396" y="170"/>
                  <a:pt x="403" y="170"/>
                </a:cubicBezTo>
                <a:cubicBezTo>
                  <a:pt x="424" y="170"/>
                  <a:pt x="431" y="177"/>
                  <a:pt x="431" y="198"/>
                </a:cubicBezTo>
                <a:cubicBezTo>
                  <a:pt x="431" y="205"/>
                  <a:pt x="431" y="212"/>
                  <a:pt x="424" y="212"/>
                </a:cubicBezTo>
                <a:cubicBezTo>
                  <a:pt x="340" y="297"/>
                  <a:pt x="340" y="297"/>
                  <a:pt x="340" y="297"/>
                </a:cubicBezTo>
                <a:cubicBezTo>
                  <a:pt x="424" y="382"/>
                  <a:pt x="424" y="382"/>
                  <a:pt x="424" y="382"/>
                </a:cubicBezTo>
                <a:cubicBezTo>
                  <a:pt x="431" y="389"/>
                  <a:pt x="431" y="396"/>
                  <a:pt x="431" y="403"/>
                </a:cubicBezTo>
                <a:cubicBezTo>
                  <a:pt x="431" y="417"/>
                  <a:pt x="424" y="431"/>
                  <a:pt x="403" y="43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0" name="Freeform 119"/>
          <p:cNvSpPr>
            <a:spLocks noChangeArrowheads="1"/>
          </p:cNvSpPr>
          <p:nvPr/>
        </p:nvSpPr>
        <p:spPr bwMode="auto">
          <a:xfrm>
            <a:off x="3233986" y="4119081"/>
            <a:ext cx="108000" cy="108000"/>
          </a:xfrm>
          <a:custGeom>
            <a:avLst/>
            <a:gdLst>
              <a:gd name="T0" fmla="*/ 39339251 w 609"/>
              <a:gd name="T1" fmla="*/ 78441997 h 602"/>
              <a:gd name="T2" fmla="*/ 39339251 w 609"/>
              <a:gd name="T3" fmla="*/ 78441997 h 602"/>
              <a:gd name="T4" fmla="*/ 0 w 609"/>
              <a:gd name="T5" fmla="*/ 38763987 h 602"/>
              <a:gd name="T6" fmla="*/ 39339251 w 609"/>
              <a:gd name="T7" fmla="*/ 0 h 602"/>
              <a:gd name="T8" fmla="*/ 78678142 w 609"/>
              <a:gd name="T9" fmla="*/ 38763987 h 602"/>
              <a:gd name="T10" fmla="*/ 39339251 w 609"/>
              <a:gd name="T11" fmla="*/ 78441997 h 602"/>
              <a:gd name="T12" fmla="*/ 39339251 w 609"/>
              <a:gd name="T13" fmla="*/ 7439717 h 602"/>
              <a:gd name="T14" fmla="*/ 39339251 w 609"/>
              <a:gd name="T15" fmla="*/ 7439717 h 602"/>
              <a:gd name="T16" fmla="*/ 7376244 w 609"/>
              <a:gd name="T17" fmla="*/ 38763987 h 602"/>
              <a:gd name="T18" fmla="*/ 39339251 w 609"/>
              <a:gd name="T19" fmla="*/ 71002280 h 602"/>
              <a:gd name="T20" fmla="*/ 71302258 w 609"/>
              <a:gd name="T21" fmla="*/ 38763987 h 602"/>
              <a:gd name="T22" fmla="*/ 39339251 w 609"/>
              <a:gd name="T23" fmla="*/ 7439717 h 602"/>
              <a:gd name="T24" fmla="*/ 54867675 w 609"/>
              <a:gd name="T25" fmla="*/ 42418636 h 602"/>
              <a:gd name="T26" fmla="*/ 54867675 w 609"/>
              <a:gd name="T27" fmla="*/ 42418636 h 602"/>
              <a:gd name="T28" fmla="*/ 47620933 w 609"/>
              <a:gd name="T29" fmla="*/ 42418636 h 602"/>
              <a:gd name="T30" fmla="*/ 42962442 w 609"/>
              <a:gd name="T31" fmla="*/ 42418636 h 602"/>
              <a:gd name="T32" fmla="*/ 35715700 w 609"/>
              <a:gd name="T33" fmla="*/ 42418636 h 602"/>
              <a:gd name="T34" fmla="*/ 31057209 w 609"/>
              <a:gd name="T35" fmla="*/ 42418636 h 602"/>
              <a:gd name="T36" fmla="*/ 23810467 w 609"/>
              <a:gd name="T37" fmla="*/ 42418636 h 602"/>
              <a:gd name="T38" fmla="*/ 20187276 w 609"/>
              <a:gd name="T39" fmla="*/ 38763987 h 602"/>
              <a:gd name="T40" fmla="*/ 23810467 w 609"/>
              <a:gd name="T41" fmla="*/ 35109700 h 602"/>
              <a:gd name="T42" fmla="*/ 31963007 w 609"/>
              <a:gd name="T43" fmla="*/ 35109700 h 602"/>
              <a:gd name="T44" fmla="*/ 35715700 w 609"/>
              <a:gd name="T45" fmla="*/ 35109700 h 602"/>
              <a:gd name="T46" fmla="*/ 42962442 w 609"/>
              <a:gd name="T47" fmla="*/ 35109700 h 602"/>
              <a:gd name="T48" fmla="*/ 47620933 w 609"/>
              <a:gd name="T49" fmla="*/ 35109700 h 602"/>
              <a:gd name="T50" fmla="*/ 54867675 w 609"/>
              <a:gd name="T51" fmla="*/ 35109700 h 602"/>
              <a:gd name="T52" fmla="*/ 58491226 w 609"/>
              <a:gd name="T53" fmla="*/ 38763987 h 602"/>
              <a:gd name="T54" fmla="*/ 54867675 w 609"/>
              <a:gd name="T55" fmla="*/ 42418636 h 602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09" h="602">
                <a:moveTo>
                  <a:pt x="304" y="601"/>
                </a:moveTo>
                <a:lnTo>
                  <a:pt x="304" y="601"/>
                </a:lnTo>
                <a:cubicBezTo>
                  <a:pt x="134" y="601"/>
                  <a:pt x="0" y="467"/>
                  <a:pt x="0" y="297"/>
                </a:cubicBezTo>
                <a:cubicBezTo>
                  <a:pt x="0" y="135"/>
                  <a:pt x="134" y="0"/>
                  <a:pt x="304" y="0"/>
                </a:cubicBezTo>
                <a:cubicBezTo>
                  <a:pt x="474" y="0"/>
                  <a:pt x="608" y="135"/>
                  <a:pt x="608" y="297"/>
                </a:cubicBezTo>
                <a:cubicBezTo>
                  <a:pt x="608" y="467"/>
                  <a:pt x="474" y="601"/>
                  <a:pt x="304" y="601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70" y="57"/>
                  <a:pt x="57" y="163"/>
                  <a:pt x="57" y="297"/>
                </a:cubicBezTo>
                <a:cubicBezTo>
                  <a:pt x="57" y="431"/>
                  <a:pt x="170" y="544"/>
                  <a:pt x="304" y="544"/>
                </a:cubicBezTo>
                <a:cubicBezTo>
                  <a:pt x="438" y="544"/>
                  <a:pt x="551" y="431"/>
                  <a:pt x="551" y="297"/>
                </a:cubicBezTo>
                <a:cubicBezTo>
                  <a:pt x="551" y="163"/>
                  <a:pt x="438" y="57"/>
                  <a:pt x="304" y="57"/>
                </a:cubicBezTo>
                <a:close/>
                <a:moveTo>
                  <a:pt x="424" y="325"/>
                </a:moveTo>
                <a:lnTo>
                  <a:pt x="424" y="325"/>
                </a:lnTo>
                <a:cubicBezTo>
                  <a:pt x="368" y="325"/>
                  <a:pt x="368" y="325"/>
                  <a:pt x="368" y="325"/>
                </a:cubicBezTo>
                <a:cubicBezTo>
                  <a:pt x="332" y="325"/>
                  <a:pt x="332" y="325"/>
                  <a:pt x="332" y="325"/>
                </a:cubicBezTo>
                <a:cubicBezTo>
                  <a:pt x="276" y="325"/>
                  <a:pt x="276" y="325"/>
                  <a:pt x="276" y="325"/>
                </a:cubicBezTo>
                <a:cubicBezTo>
                  <a:pt x="240" y="325"/>
                  <a:pt x="240" y="325"/>
                  <a:pt x="240" y="325"/>
                </a:cubicBezTo>
                <a:cubicBezTo>
                  <a:pt x="184" y="325"/>
                  <a:pt x="184" y="325"/>
                  <a:pt x="184" y="325"/>
                </a:cubicBezTo>
                <a:cubicBezTo>
                  <a:pt x="163" y="325"/>
                  <a:pt x="156" y="318"/>
                  <a:pt x="156" y="297"/>
                </a:cubicBezTo>
                <a:cubicBezTo>
                  <a:pt x="156" y="283"/>
                  <a:pt x="163" y="269"/>
                  <a:pt x="184" y="269"/>
                </a:cubicBezTo>
                <a:cubicBezTo>
                  <a:pt x="247" y="269"/>
                  <a:pt x="247" y="269"/>
                  <a:pt x="247" y="269"/>
                </a:cubicBezTo>
                <a:cubicBezTo>
                  <a:pt x="276" y="269"/>
                  <a:pt x="276" y="269"/>
                  <a:pt x="276" y="269"/>
                </a:cubicBezTo>
                <a:cubicBezTo>
                  <a:pt x="332" y="269"/>
                  <a:pt x="332" y="269"/>
                  <a:pt x="332" y="269"/>
                </a:cubicBezTo>
                <a:cubicBezTo>
                  <a:pt x="368" y="269"/>
                  <a:pt x="368" y="269"/>
                  <a:pt x="368" y="269"/>
                </a:cubicBezTo>
                <a:cubicBezTo>
                  <a:pt x="424" y="269"/>
                  <a:pt x="424" y="269"/>
                  <a:pt x="424" y="269"/>
                </a:cubicBezTo>
                <a:cubicBezTo>
                  <a:pt x="445" y="269"/>
                  <a:pt x="452" y="283"/>
                  <a:pt x="452" y="297"/>
                </a:cubicBezTo>
                <a:cubicBezTo>
                  <a:pt x="452" y="318"/>
                  <a:pt x="445" y="325"/>
                  <a:pt x="424" y="32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1" name="Freeform 120"/>
          <p:cNvSpPr>
            <a:spLocks noChangeArrowheads="1"/>
          </p:cNvSpPr>
          <p:nvPr/>
        </p:nvSpPr>
        <p:spPr bwMode="auto">
          <a:xfrm>
            <a:off x="2945954" y="4116715"/>
            <a:ext cx="108000" cy="108000"/>
          </a:xfrm>
          <a:custGeom>
            <a:avLst/>
            <a:gdLst>
              <a:gd name="T0" fmla="*/ 39678193 w 602"/>
              <a:gd name="T1" fmla="*/ 78441997 h 602"/>
              <a:gd name="T2" fmla="*/ 39678193 w 602"/>
              <a:gd name="T3" fmla="*/ 78441997 h 602"/>
              <a:gd name="T4" fmla="*/ 0 w 602"/>
              <a:gd name="T5" fmla="*/ 38763987 h 602"/>
              <a:gd name="T6" fmla="*/ 39678193 w 602"/>
              <a:gd name="T7" fmla="*/ 0 h 602"/>
              <a:gd name="T8" fmla="*/ 78442719 w 602"/>
              <a:gd name="T9" fmla="*/ 38763987 h 602"/>
              <a:gd name="T10" fmla="*/ 39678193 w 602"/>
              <a:gd name="T11" fmla="*/ 78441997 h 602"/>
              <a:gd name="T12" fmla="*/ 39678193 w 602"/>
              <a:gd name="T13" fmla="*/ 7439717 h 602"/>
              <a:gd name="T14" fmla="*/ 39678193 w 602"/>
              <a:gd name="T15" fmla="*/ 7439717 h 602"/>
              <a:gd name="T16" fmla="*/ 7439751 w 602"/>
              <a:gd name="T17" fmla="*/ 38763987 h 602"/>
              <a:gd name="T18" fmla="*/ 39678193 w 602"/>
              <a:gd name="T19" fmla="*/ 71002280 h 602"/>
              <a:gd name="T20" fmla="*/ 71002968 w 602"/>
              <a:gd name="T21" fmla="*/ 38763987 h 602"/>
              <a:gd name="T22" fmla="*/ 39678193 w 602"/>
              <a:gd name="T23" fmla="*/ 7439717 h 602"/>
              <a:gd name="T24" fmla="*/ 55340580 w 602"/>
              <a:gd name="T25" fmla="*/ 42418636 h 602"/>
              <a:gd name="T26" fmla="*/ 55340580 w 602"/>
              <a:gd name="T27" fmla="*/ 42418636 h 602"/>
              <a:gd name="T28" fmla="*/ 43332858 w 602"/>
              <a:gd name="T29" fmla="*/ 42418636 h 602"/>
              <a:gd name="T30" fmla="*/ 43332858 w 602"/>
              <a:gd name="T31" fmla="*/ 55339965 h 602"/>
              <a:gd name="T32" fmla="*/ 39678193 w 602"/>
              <a:gd name="T33" fmla="*/ 59125033 h 602"/>
              <a:gd name="T34" fmla="*/ 36023527 w 602"/>
              <a:gd name="T35" fmla="*/ 55339965 h 602"/>
              <a:gd name="T36" fmla="*/ 36023527 w 602"/>
              <a:gd name="T37" fmla="*/ 42418636 h 602"/>
              <a:gd name="T38" fmla="*/ 23102139 w 602"/>
              <a:gd name="T39" fmla="*/ 42418636 h 602"/>
              <a:gd name="T40" fmla="*/ 19317053 w 602"/>
              <a:gd name="T41" fmla="*/ 38763987 h 602"/>
              <a:gd name="T42" fmla="*/ 23102139 w 602"/>
              <a:gd name="T43" fmla="*/ 35109700 h 602"/>
              <a:gd name="T44" fmla="*/ 36023527 w 602"/>
              <a:gd name="T45" fmla="*/ 35109700 h 602"/>
              <a:gd name="T46" fmla="*/ 36023527 w 602"/>
              <a:gd name="T47" fmla="*/ 23102033 h 602"/>
              <a:gd name="T48" fmla="*/ 39678193 w 602"/>
              <a:gd name="T49" fmla="*/ 19447384 h 602"/>
              <a:gd name="T50" fmla="*/ 43332858 w 602"/>
              <a:gd name="T51" fmla="*/ 23102033 h 602"/>
              <a:gd name="T52" fmla="*/ 43332858 w 602"/>
              <a:gd name="T53" fmla="*/ 35109700 h 602"/>
              <a:gd name="T54" fmla="*/ 55340580 w 602"/>
              <a:gd name="T55" fmla="*/ 35109700 h 602"/>
              <a:gd name="T56" fmla="*/ 58995246 w 602"/>
              <a:gd name="T57" fmla="*/ 38763987 h 602"/>
              <a:gd name="T58" fmla="*/ 55340580 w 602"/>
              <a:gd name="T59" fmla="*/ 42418636 h 602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602" h="602">
                <a:moveTo>
                  <a:pt x="304" y="601"/>
                </a:moveTo>
                <a:lnTo>
                  <a:pt x="304" y="601"/>
                </a:lnTo>
                <a:cubicBezTo>
                  <a:pt x="134" y="601"/>
                  <a:pt x="0" y="467"/>
                  <a:pt x="0" y="297"/>
                </a:cubicBezTo>
                <a:cubicBezTo>
                  <a:pt x="0" y="135"/>
                  <a:pt x="134" y="0"/>
                  <a:pt x="304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304" y="601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70" y="57"/>
                  <a:pt x="57" y="163"/>
                  <a:pt x="57" y="297"/>
                </a:cubicBezTo>
                <a:cubicBezTo>
                  <a:pt x="57" y="431"/>
                  <a:pt x="170" y="544"/>
                  <a:pt x="304" y="544"/>
                </a:cubicBezTo>
                <a:cubicBezTo>
                  <a:pt x="438" y="544"/>
                  <a:pt x="544" y="431"/>
                  <a:pt x="544" y="297"/>
                </a:cubicBezTo>
                <a:cubicBezTo>
                  <a:pt x="544" y="163"/>
                  <a:pt x="438" y="57"/>
                  <a:pt x="304" y="57"/>
                </a:cubicBezTo>
                <a:close/>
                <a:moveTo>
                  <a:pt x="424" y="325"/>
                </a:moveTo>
                <a:lnTo>
                  <a:pt x="424" y="325"/>
                </a:lnTo>
                <a:cubicBezTo>
                  <a:pt x="332" y="325"/>
                  <a:pt x="332" y="325"/>
                  <a:pt x="332" y="325"/>
                </a:cubicBezTo>
                <a:cubicBezTo>
                  <a:pt x="332" y="424"/>
                  <a:pt x="332" y="424"/>
                  <a:pt x="332" y="424"/>
                </a:cubicBezTo>
                <a:cubicBezTo>
                  <a:pt x="332" y="438"/>
                  <a:pt x="318" y="453"/>
                  <a:pt x="304" y="453"/>
                </a:cubicBezTo>
                <a:cubicBezTo>
                  <a:pt x="283" y="453"/>
                  <a:pt x="276" y="438"/>
                  <a:pt x="276" y="424"/>
                </a:cubicBezTo>
                <a:cubicBezTo>
                  <a:pt x="276" y="325"/>
                  <a:pt x="276" y="325"/>
                  <a:pt x="276" y="325"/>
                </a:cubicBezTo>
                <a:cubicBezTo>
                  <a:pt x="177" y="325"/>
                  <a:pt x="177" y="325"/>
                  <a:pt x="177" y="325"/>
                </a:cubicBezTo>
                <a:cubicBezTo>
                  <a:pt x="163" y="325"/>
                  <a:pt x="148" y="318"/>
                  <a:pt x="148" y="297"/>
                </a:cubicBezTo>
                <a:cubicBezTo>
                  <a:pt x="148" y="283"/>
                  <a:pt x="163" y="269"/>
                  <a:pt x="177" y="269"/>
                </a:cubicBezTo>
                <a:cubicBezTo>
                  <a:pt x="276" y="269"/>
                  <a:pt x="276" y="269"/>
                  <a:pt x="276" y="269"/>
                </a:cubicBezTo>
                <a:cubicBezTo>
                  <a:pt x="276" y="177"/>
                  <a:pt x="276" y="177"/>
                  <a:pt x="276" y="177"/>
                </a:cubicBezTo>
                <a:cubicBezTo>
                  <a:pt x="276" y="163"/>
                  <a:pt x="283" y="149"/>
                  <a:pt x="304" y="149"/>
                </a:cubicBezTo>
                <a:cubicBezTo>
                  <a:pt x="318" y="149"/>
                  <a:pt x="332" y="163"/>
                  <a:pt x="332" y="177"/>
                </a:cubicBezTo>
                <a:cubicBezTo>
                  <a:pt x="332" y="269"/>
                  <a:pt x="332" y="269"/>
                  <a:pt x="332" y="269"/>
                </a:cubicBezTo>
                <a:cubicBezTo>
                  <a:pt x="424" y="269"/>
                  <a:pt x="424" y="269"/>
                  <a:pt x="424" y="269"/>
                </a:cubicBezTo>
                <a:cubicBezTo>
                  <a:pt x="438" y="269"/>
                  <a:pt x="452" y="283"/>
                  <a:pt x="452" y="297"/>
                </a:cubicBezTo>
                <a:cubicBezTo>
                  <a:pt x="452" y="318"/>
                  <a:pt x="438" y="325"/>
                  <a:pt x="424" y="32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wrap="none" anchor="ctr"/>
          <a:lstStyle/>
          <a:p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313832" y="4338127"/>
            <a:ext cx="820401" cy="52384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</a:pPr>
            <a:endParaRPr lang="en-US" sz="1350">
              <a:solidFill>
                <a:prstClr val="white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582671" y="4544103"/>
            <a:ext cx="720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800" dirty="0" smtClean="0">
                <a:solidFill>
                  <a:srgbClr val="000000"/>
                </a:solidFill>
                <a:latin typeface="SFORM9"/>
              </a:rPr>
              <a:t>Class              </a:t>
            </a:r>
            <a:endParaRPr lang="en-US" sz="800" dirty="0">
              <a:solidFill>
                <a:prstClr val="black"/>
              </a:solidFill>
            </a:endParaRPr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4379371" y="4759547"/>
            <a:ext cx="229632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4532348" y="4672583"/>
            <a:ext cx="640185" cy="200055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>
              <a:defRPr/>
            </a:pPr>
            <a:r>
              <a:rPr lang="fr-BE" sz="700" dirty="0" smtClean="0">
                <a:solidFill>
                  <a:srgbClr val="000000"/>
                </a:solidFill>
                <a:latin typeface="SFORM9"/>
              </a:rPr>
              <a:t>Relationship</a:t>
            </a:r>
            <a:endParaRPr lang="en-US" sz="1100" dirty="0">
              <a:solidFill>
                <a:prstClr val="black"/>
              </a:solidFill>
            </a:endParaRPr>
          </a:p>
        </p:txBody>
      </p:sp>
      <p:sp>
        <p:nvSpPr>
          <p:cNvPr id="48" name="object 124"/>
          <p:cNvSpPr/>
          <p:nvPr/>
        </p:nvSpPr>
        <p:spPr>
          <a:xfrm>
            <a:off x="4466240" y="4246575"/>
            <a:ext cx="432048" cy="281992"/>
          </a:xfrm>
          <a:custGeom>
            <a:avLst/>
            <a:gdLst/>
            <a:ahLst/>
            <a:cxnLst/>
            <a:rect l="l" t="t" r="r" b="b"/>
            <a:pathLst>
              <a:path w="770889" h="222250">
                <a:moveTo>
                  <a:pt x="0" y="0"/>
                </a:moveTo>
                <a:lnTo>
                  <a:pt x="770899" y="0"/>
                </a:lnTo>
                <a:lnTo>
                  <a:pt x="770899" y="180246"/>
                </a:lnTo>
                <a:lnTo>
                  <a:pt x="743169" y="221841"/>
                </a:lnTo>
                <a:lnTo>
                  <a:pt x="0" y="221841"/>
                </a:lnTo>
                <a:lnTo>
                  <a:pt x="0" y="0"/>
                </a:lnTo>
                <a:close/>
              </a:path>
            </a:pathLst>
          </a:custGeom>
          <a:ln w="13865">
            <a:noFill/>
          </a:ln>
        </p:spPr>
        <p:txBody>
          <a:bodyPr wrap="square" lIns="0" tIns="36000" rIns="0" bIns="0" rtlCol="0" anchor="ctr" anchorCtr="0"/>
          <a:lstStyle/>
          <a:p>
            <a:pPr algn="r"/>
            <a:r>
              <a:rPr lang="en-US" sz="900" b="1" dirty="0" smtClean="0">
                <a:solidFill>
                  <a:prstClr val="black"/>
                </a:solidFill>
              </a:rPr>
              <a:t>Palette</a:t>
            </a:r>
            <a:endParaRPr sz="1200" dirty="0"/>
          </a:p>
        </p:txBody>
      </p:sp>
      <p:sp>
        <p:nvSpPr>
          <p:cNvPr id="49" name="Organigramme : Processus 48"/>
          <p:cNvSpPr/>
          <p:nvPr/>
        </p:nvSpPr>
        <p:spPr>
          <a:xfrm>
            <a:off x="2873947" y="4338126"/>
            <a:ext cx="1387722" cy="523843"/>
          </a:xfrm>
          <a:prstGeom prst="flowChartProcess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</a:pPr>
            <a:endParaRPr lang="en-US" sz="1350" dirty="0">
              <a:latin typeface="Calibri"/>
              <a:ea typeface="Calibri"/>
              <a:cs typeface="Calibri"/>
            </a:endParaRPr>
          </a:p>
        </p:txBody>
      </p:sp>
      <p:sp>
        <p:nvSpPr>
          <p:cNvPr id="52" name="Rectangle à coins arrondis 51"/>
          <p:cNvSpPr/>
          <p:nvPr/>
        </p:nvSpPr>
        <p:spPr>
          <a:xfrm>
            <a:off x="4373893" y="4551277"/>
            <a:ext cx="252000" cy="145482"/>
          </a:xfrm>
          <a:prstGeom prst="roundRect">
            <a:avLst>
              <a:gd name="adj" fmla="val 0"/>
            </a:avLst>
          </a:prstGeom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62" name="Connecteur droit 61"/>
          <p:cNvCxnSpPr/>
          <p:nvPr/>
        </p:nvCxnSpPr>
        <p:spPr>
          <a:xfrm flipH="1" flipV="1">
            <a:off x="4373893" y="4600575"/>
            <a:ext cx="252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à coins arrondis 62"/>
          <p:cNvSpPr/>
          <p:nvPr/>
        </p:nvSpPr>
        <p:spPr>
          <a:xfrm>
            <a:off x="3027873" y="4456559"/>
            <a:ext cx="252000" cy="216000"/>
          </a:xfrm>
          <a:prstGeom prst="roundRect">
            <a:avLst>
              <a:gd name="adj" fmla="val 0"/>
            </a:avLst>
          </a:prstGeom>
          <a:ln w="9525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64" name="Connecteur droit 63"/>
          <p:cNvCxnSpPr/>
          <p:nvPr/>
        </p:nvCxnSpPr>
        <p:spPr>
          <a:xfrm flipH="1" flipV="1">
            <a:off x="3027873" y="4561736"/>
            <a:ext cx="25200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à coins arrondis 66"/>
          <p:cNvSpPr/>
          <p:nvPr/>
        </p:nvSpPr>
        <p:spPr>
          <a:xfrm>
            <a:off x="3624505" y="4489304"/>
            <a:ext cx="252000" cy="216000"/>
          </a:xfrm>
          <a:prstGeom prst="roundRect">
            <a:avLst>
              <a:gd name="adj" fmla="val 0"/>
            </a:avLst>
          </a:prstGeom>
          <a:ln w="9525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69" name="Connecteur droit 68"/>
          <p:cNvCxnSpPr/>
          <p:nvPr/>
        </p:nvCxnSpPr>
        <p:spPr>
          <a:xfrm flipH="1" flipV="1">
            <a:off x="3624505" y="4561736"/>
            <a:ext cx="25200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3302369" y="4602214"/>
            <a:ext cx="324000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diamond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4314105" y="4528567"/>
            <a:ext cx="82800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4311992" y="4756502"/>
            <a:ext cx="4320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" dirty="0" smtClean="0"/>
              <a:t>●●●</a:t>
            </a:r>
            <a:endParaRPr lang="en-US" sz="200" dirty="0"/>
          </a:p>
          <a:p>
            <a:endParaRPr lang="en-US" sz="400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1153" y="2422241"/>
            <a:ext cx="918197" cy="807970"/>
          </a:xfrm>
          <a:prstGeom prst="rect">
            <a:avLst/>
          </a:prstGeom>
        </p:spPr>
      </p:pic>
      <p:pic>
        <p:nvPicPr>
          <p:cNvPr id="65" name="Image 6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940" y="2445743"/>
            <a:ext cx="456814" cy="456814"/>
          </a:xfrm>
          <a:prstGeom prst="rect">
            <a:avLst/>
          </a:prstGeom>
        </p:spPr>
      </p:pic>
      <p:sp>
        <p:nvSpPr>
          <p:cNvPr id="66" name="ZoneTexte 65"/>
          <p:cNvSpPr txBox="1"/>
          <p:nvPr/>
        </p:nvSpPr>
        <p:spPr>
          <a:xfrm>
            <a:off x="5815181" y="2935257"/>
            <a:ext cx="86409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900" b="1" dirty="0"/>
              <a:t>Transformation Expert</a:t>
            </a:r>
            <a:endParaRPr lang="en-US" sz="900" b="1" dirty="0"/>
          </a:p>
        </p:txBody>
      </p:sp>
      <p:sp>
        <p:nvSpPr>
          <p:cNvPr id="83" name="Rectangle à coins arrondis 82"/>
          <p:cNvSpPr/>
          <p:nvPr/>
        </p:nvSpPr>
        <p:spPr>
          <a:xfrm>
            <a:off x="5477940" y="4383161"/>
            <a:ext cx="2202235" cy="350847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</a:t>
            </a:r>
            <a:r>
              <a:rPr lang="fr-BE" sz="1400" b="1" i="1" baseline="-250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</a:t>
            </a:r>
            <a:endParaRPr lang="en-US" sz="1400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328976" y="4600031"/>
            <a:ext cx="9268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Code </a:t>
            </a:r>
            <a:r>
              <a:rPr lang="fr-FR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fr-FR" sz="12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fr-FR" sz="1200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object 19"/>
          <p:cNvSpPr/>
          <p:nvPr/>
        </p:nvSpPr>
        <p:spPr>
          <a:xfrm>
            <a:off x="8483124" y="4870456"/>
            <a:ext cx="549126" cy="4409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Rectangle 84"/>
          <p:cNvSpPr/>
          <p:nvPr/>
        </p:nvSpPr>
        <p:spPr>
          <a:xfrm>
            <a:off x="8544272" y="523127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object 6"/>
          <p:cNvSpPr/>
          <p:nvPr/>
        </p:nvSpPr>
        <p:spPr>
          <a:xfrm>
            <a:off x="2808181" y="4974134"/>
            <a:ext cx="2374217" cy="571251"/>
          </a:xfrm>
          <a:custGeom>
            <a:avLst/>
            <a:gdLst/>
            <a:ahLst/>
            <a:cxnLst/>
            <a:rect l="l" t="t" r="r" b="b"/>
            <a:pathLst>
              <a:path w="471170" h="137160">
                <a:moveTo>
                  <a:pt x="0" y="0"/>
                </a:moveTo>
                <a:lnTo>
                  <a:pt x="471108" y="0"/>
                </a:lnTo>
                <a:lnTo>
                  <a:pt x="471108" y="136947"/>
                </a:lnTo>
                <a:lnTo>
                  <a:pt x="0" y="13694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</a:ln>
        </p:spPr>
        <p:txBody>
          <a:bodyPr wrap="square" lIns="108000" tIns="108000" rIns="108000" bIns="0" rtlCol="0"/>
          <a:lstStyle/>
          <a:p>
            <a:r>
              <a:rPr lang="en-US" sz="600" b="1" dirty="0"/>
              <a:t>&lt; </a:t>
            </a:r>
            <a:r>
              <a:rPr lang="en-US" sz="600" b="1" dirty="0">
                <a:latin typeface="Arial"/>
                <a:ea typeface="+mn-ea"/>
                <a:cs typeface="Arial"/>
              </a:rPr>
              <a:t>game : Game </a:t>
            </a:r>
            <a:r>
              <a:rPr lang="en-US" sz="600" b="1" dirty="0"/>
              <a:t>| </a:t>
            </a:r>
          </a:p>
          <a:p>
            <a:r>
              <a:rPr lang="en-US" sz="600" b="1" dirty="0"/>
              <a:t>    score = 0; level = [ unique : Level];</a:t>
            </a:r>
          </a:p>
          <a:p>
            <a:pPr algn="ctr"/>
            <a:r>
              <a:rPr lang="en-US" sz="600" b="1" dirty="0"/>
              <a:t>    personas = [ </a:t>
            </a:r>
            <a:r>
              <a:rPr lang="en-US" sz="600" b="1" dirty="0" err="1"/>
              <a:t>pacman</a:t>
            </a:r>
            <a:r>
              <a:rPr lang="en-US" sz="600" b="1" dirty="0"/>
              <a:t>, ghost] </a:t>
            </a:r>
            <a:r>
              <a:rPr lang="en-US" sz="600" b="1" dirty="0" smtClean="0"/>
              <a:t>&gt;</a:t>
            </a:r>
          </a:p>
          <a:p>
            <a:pPr algn="ctr"/>
            <a:r>
              <a:rPr lang="fr-FR" sz="600" b="1" dirty="0" smtClean="0"/>
              <a:t>….</a:t>
            </a:r>
            <a:endParaRPr lang="en-US" sz="600" b="1" dirty="0"/>
          </a:p>
          <a:p>
            <a:endParaRPr sz="600" b="1" dirty="0"/>
          </a:p>
        </p:txBody>
      </p:sp>
      <p:sp>
        <p:nvSpPr>
          <p:cNvPr id="17" name="Rectangle 16"/>
          <p:cNvSpPr/>
          <p:nvPr/>
        </p:nvSpPr>
        <p:spPr>
          <a:xfrm>
            <a:off x="8310584" y="3731873"/>
            <a:ext cx="7553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/>
              <a:t>Analysis</a:t>
            </a:r>
          </a:p>
        </p:txBody>
      </p:sp>
      <p:sp>
        <p:nvSpPr>
          <p:cNvPr id="87" name="Rectangle 86"/>
          <p:cNvSpPr/>
          <p:nvPr/>
        </p:nvSpPr>
        <p:spPr>
          <a:xfrm>
            <a:off x="2700589" y="3747417"/>
            <a:ext cx="2602082" cy="184182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36000" rtlCol="0" anchor="t" anchorCtr="0"/>
          <a:lstStyle/>
          <a:p>
            <a:pPr algn="ctr"/>
            <a:r>
              <a:rPr lang="fr-FR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3124" y="4003490"/>
            <a:ext cx="479691" cy="47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27" grpId="0" animBg="1"/>
      <p:bldP spid="33" grpId="0"/>
      <p:bldP spid="34" grpId="0"/>
      <p:bldP spid="57" grpId="0"/>
      <p:bldP spid="60" grpId="0"/>
      <p:bldP spid="74" grpId="0" animBg="1"/>
      <p:bldP spid="75" grpId="0" animBg="1"/>
      <p:bldP spid="36" grpId="0" animBg="1"/>
      <p:bldP spid="37" grpId="0" animBg="1"/>
      <p:bldP spid="38" grpId="0"/>
      <p:bldP spid="39" grpId="0" animBg="1"/>
      <p:bldP spid="40" grpId="0" animBg="1"/>
      <p:bldP spid="41" grpId="0" animBg="1"/>
      <p:bldP spid="43" grpId="0" animBg="1"/>
      <p:bldP spid="45" grpId="0"/>
      <p:bldP spid="47" grpId="0"/>
      <p:bldP spid="48" grpId="0"/>
      <p:bldP spid="49" grpId="0" animBg="1"/>
      <p:bldP spid="52" grpId="0" animBg="1"/>
      <p:bldP spid="63" grpId="0" animBg="1"/>
      <p:bldP spid="67" grpId="0" animBg="1"/>
      <p:bldP spid="14" grpId="0"/>
      <p:bldP spid="66" grpId="0"/>
      <p:bldP spid="83" grpId="0"/>
      <p:bldP spid="15" grpId="0"/>
      <p:bldP spid="84" grpId="0" animBg="1"/>
      <p:bldP spid="85" grpId="0"/>
      <p:bldP spid="86" grpId="0" animBg="1"/>
      <p:bldP spid="17" grpId="0"/>
      <p:bldP spid="8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83632" y="2763432"/>
            <a:ext cx="6768752" cy="1313640"/>
          </a:xfrm>
          <a:ln>
            <a:noFill/>
          </a:ln>
        </p:spPr>
        <p:txBody>
          <a:bodyPr/>
          <a:lstStyle/>
          <a:p>
            <a:r>
              <a:rPr lang="en-GB" sz="4800" b="1" dirty="0" smtClean="0"/>
              <a:t>Define a Model Animation Language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255550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47328" y="310201"/>
            <a:ext cx="12025336" cy="790787"/>
          </a:xfrm>
        </p:spPr>
        <p:txBody>
          <a:bodyPr/>
          <a:lstStyle/>
          <a:p>
            <a:r>
              <a:rPr lang="en-GB" sz="4600" dirty="0">
                <a:latin typeface="Arial" panose="020B0604020202020204" pitchFamily="34" charset="0"/>
                <a:cs typeface="Arial" panose="020B0604020202020204" pitchFamily="34" charset="0"/>
              </a:rPr>
              <a:t>Designing compositional AU</a:t>
            </a:r>
          </a:p>
        </p:txBody>
      </p:sp>
      <p:sp>
        <p:nvSpPr>
          <p:cNvPr id="9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18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Rectangle à coins arrondis 13"/>
          <p:cNvSpPr/>
          <p:nvPr/>
        </p:nvSpPr>
        <p:spPr>
          <a:xfrm>
            <a:off x="1122484" y="1389833"/>
            <a:ext cx="736461" cy="427722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BE" sz="28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775520" y="1385142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smtClean="0"/>
              <a:t>Initial Model</a:t>
            </a:r>
            <a:endParaRPr lang="en-US" dirty="0"/>
          </a:p>
        </p:txBody>
      </p:sp>
      <p:sp>
        <p:nvSpPr>
          <p:cNvPr id="15" name="Rectangle à coins arrondis 14"/>
          <p:cNvSpPr/>
          <p:nvPr/>
        </p:nvSpPr>
        <p:spPr>
          <a:xfrm>
            <a:off x="1083842" y="2495781"/>
            <a:ext cx="696707" cy="396000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BE" sz="2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1083842" y="3511724"/>
            <a:ext cx="696707" cy="396000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BE" sz="28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103130" y="4588532"/>
            <a:ext cx="696707" cy="396000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BE" sz="2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214092" y="5242782"/>
            <a:ext cx="60993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●●</a:t>
            </a:r>
            <a:r>
              <a:rPr lang="en-US" sz="600" dirty="0"/>
              <a:t> </a:t>
            </a:r>
            <a:r>
              <a:rPr lang="en-US" sz="600" dirty="0" smtClean="0"/>
              <a:t>●</a:t>
            </a:r>
            <a:endParaRPr lang="en-US" sz="600" dirty="0"/>
          </a:p>
        </p:txBody>
      </p:sp>
      <p:sp>
        <p:nvSpPr>
          <p:cNvPr id="22" name="Rectangle à coins arrondis 21"/>
          <p:cNvSpPr/>
          <p:nvPr/>
        </p:nvSpPr>
        <p:spPr>
          <a:xfrm>
            <a:off x="2135560" y="2069406"/>
            <a:ext cx="1368152" cy="3878070"/>
          </a:xfrm>
          <a:prstGeom prst="roundRect">
            <a:avLst>
              <a:gd name="adj" fmla="val 9840"/>
            </a:avLst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639616" y="5947476"/>
            <a:ext cx="60993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smtClean="0"/>
              <a:t>●●</a:t>
            </a:r>
            <a:r>
              <a:rPr lang="en-US" sz="500" dirty="0"/>
              <a:t> </a:t>
            </a:r>
            <a:r>
              <a:rPr lang="en-US" sz="500" dirty="0" smtClean="0"/>
              <a:t>●</a:t>
            </a:r>
            <a:endParaRPr lang="en-US" sz="500" dirty="0"/>
          </a:p>
        </p:txBody>
      </p:sp>
      <p:sp>
        <p:nvSpPr>
          <p:cNvPr id="27" name="Rectangle à coins arrondis 26"/>
          <p:cNvSpPr/>
          <p:nvPr/>
        </p:nvSpPr>
        <p:spPr>
          <a:xfrm>
            <a:off x="4924004" y="2074768"/>
            <a:ext cx="2252415" cy="3883408"/>
          </a:xfrm>
          <a:prstGeom prst="roundRect">
            <a:avLst>
              <a:gd name="adj" fmla="val 9840"/>
            </a:avLst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5440277" y="5951882"/>
            <a:ext cx="60993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smtClean="0"/>
              <a:t>●●</a:t>
            </a:r>
            <a:r>
              <a:rPr lang="en-US" sz="500" dirty="0"/>
              <a:t> </a:t>
            </a:r>
            <a:r>
              <a:rPr lang="en-US" sz="500" dirty="0" smtClean="0"/>
              <a:t>●</a:t>
            </a:r>
            <a:endParaRPr lang="en-US" sz="500" dirty="0"/>
          </a:p>
        </p:txBody>
      </p:sp>
      <p:sp>
        <p:nvSpPr>
          <p:cNvPr id="32" name="Flèche droite 31"/>
          <p:cNvSpPr/>
          <p:nvPr/>
        </p:nvSpPr>
        <p:spPr>
          <a:xfrm rot="5400000">
            <a:off x="5247037" y="2243675"/>
            <a:ext cx="648000" cy="686891"/>
          </a:xfrm>
          <a:prstGeom prst="rightArrow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Ellipse 36"/>
          <p:cNvSpPr/>
          <p:nvPr/>
        </p:nvSpPr>
        <p:spPr>
          <a:xfrm>
            <a:off x="5232024" y="1438988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llipse 37"/>
          <p:cNvSpPr/>
          <p:nvPr/>
        </p:nvSpPr>
        <p:spPr>
          <a:xfrm>
            <a:off x="5394024" y="1613161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llipse 38"/>
          <p:cNvSpPr/>
          <p:nvPr/>
        </p:nvSpPr>
        <p:spPr>
          <a:xfrm>
            <a:off x="6316988" y="1470416"/>
            <a:ext cx="468000" cy="468000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0" name="Connecteur droit avec flèche 39"/>
          <p:cNvCxnSpPr/>
          <p:nvPr/>
        </p:nvCxnSpPr>
        <p:spPr>
          <a:xfrm>
            <a:off x="5736024" y="1686432"/>
            <a:ext cx="576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5017568" y="1307208"/>
            <a:ext cx="26691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à coins arrondis 42"/>
          <p:cNvSpPr/>
          <p:nvPr/>
        </p:nvSpPr>
        <p:spPr>
          <a:xfrm>
            <a:off x="2399274" y="2241144"/>
            <a:ext cx="696707" cy="396000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1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4" name="Rectangle à coins arrondis 43"/>
          <p:cNvSpPr/>
          <p:nvPr/>
        </p:nvSpPr>
        <p:spPr>
          <a:xfrm>
            <a:off x="2399274" y="3146886"/>
            <a:ext cx="696707" cy="396000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18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" name="Rectangle à coins arrondis 44"/>
          <p:cNvSpPr/>
          <p:nvPr/>
        </p:nvSpPr>
        <p:spPr>
          <a:xfrm>
            <a:off x="2399273" y="4328436"/>
            <a:ext cx="696707" cy="396000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1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6" name="Connecteur droit 45"/>
          <p:cNvCxnSpPr/>
          <p:nvPr/>
        </p:nvCxnSpPr>
        <p:spPr>
          <a:xfrm>
            <a:off x="2999656" y="2250967"/>
            <a:ext cx="264736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Flèche droite 46"/>
          <p:cNvSpPr/>
          <p:nvPr/>
        </p:nvSpPr>
        <p:spPr>
          <a:xfrm rot="5400000">
            <a:off x="5284405" y="3062063"/>
            <a:ext cx="514346" cy="686891"/>
          </a:xfrm>
          <a:prstGeom prst="rightArrow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8" name="Connecteur droit 47"/>
          <p:cNvCxnSpPr/>
          <p:nvPr/>
        </p:nvCxnSpPr>
        <p:spPr>
          <a:xfrm>
            <a:off x="2999656" y="3143090"/>
            <a:ext cx="264736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Flèche droite 48"/>
          <p:cNvSpPr/>
          <p:nvPr/>
        </p:nvSpPr>
        <p:spPr>
          <a:xfrm rot="5400000">
            <a:off x="5284649" y="3600649"/>
            <a:ext cx="514346" cy="686891"/>
          </a:xfrm>
          <a:prstGeom prst="rightArrow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0" name="Connecteur droit 49"/>
          <p:cNvCxnSpPr/>
          <p:nvPr/>
        </p:nvCxnSpPr>
        <p:spPr>
          <a:xfrm>
            <a:off x="2944583" y="4317857"/>
            <a:ext cx="264736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Flèche droite 50"/>
          <p:cNvSpPr/>
          <p:nvPr/>
        </p:nvSpPr>
        <p:spPr>
          <a:xfrm rot="5400000">
            <a:off x="5236937" y="4245087"/>
            <a:ext cx="514346" cy="686891"/>
          </a:xfrm>
          <a:prstGeom prst="rightArrow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2" name="Flèche droite 51"/>
          <p:cNvSpPr/>
          <p:nvPr/>
        </p:nvSpPr>
        <p:spPr>
          <a:xfrm rot="5400000">
            <a:off x="5235311" y="4775416"/>
            <a:ext cx="514346" cy="686891"/>
          </a:xfrm>
          <a:prstGeom prst="rightArrow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3" name="Flèche droite 52"/>
          <p:cNvSpPr/>
          <p:nvPr/>
        </p:nvSpPr>
        <p:spPr>
          <a:xfrm rot="5400000">
            <a:off x="6000755" y="3319237"/>
            <a:ext cx="514346" cy="686891"/>
          </a:xfrm>
          <a:prstGeom prst="rightArrow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4" name="Flèche droite 53"/>
          <p:cNvSpPr/>
          <p:nvPr/>
        </p:nvSpPr>
        <p:spPr>
          <a:xfrm rot="5400000">
            <a:off x="5855687" y="4404542"/>
            <a:ext cx="816996" cy="686891"/>
          </a:xfrm>
          <a:prstGeom prst="rightArrow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5" name="Flèche droite 54"/>
          <p:cNvSpPr/>
          <p:nvPr/>
        </p:nvSpPr>
        <p:spPr>
          <a:xfrm rot="5400000">
            <a:off x="5238815" y="5297569"/>
            <a:ext cx="514346" cy="686891"/>
          </a:xfrm>
          <a:prstGeom prst="rightArrow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7" name="Connecteur droit avec flèche 56"/>
          <p:cNvCxnSpPr/>
          <p:nvPr/>
        </p:nvCxnSpPr>
        <p:spPr>
          <a:xfrm>
            <a:off x="3431704" y="1613161"/>
            <a:ext cx="1631867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/>
          <p:nvPr/>
        </p:nvCxnSpPr>
        <p:spPr>
          <a:xfrm>
            <a:off x="3503711" y="2263120"/>
            <a:ext cx="1440000" cy="0"/>
          </a:xfrm>
          <a:prstGeom prst="straightConnector1">
            <a:avLst/>
          </a:prstGeom>
          <a:ln w="38100">
            <a:solidFill>
              <a:srgbClr val="0000CC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/>
          <p:nvPr/>
        </p:nvCxnSpPr>
        <p:spPr>
          <a:xfrm>
            <a:off x="3503711" y="3139319"/>
            <a:ext cx="1440000" cy="0"/>
          </a:xfrm>
          <a:prstGeom prst="straightConnector1">
            <a:avLst/>
          </a:prstGeom>
          <a:ln w="38100">
            <a:solidFill>
              <a:srgbClr val="0000CC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/>
          <p:nvPr/>
        </p:nvCxnSpPr>
        <p:spPr>
          <a:xfrm>
            <a:off x="3503711" y="4317857"/>
            <a:ext cx="1440000" cy="0"/>
          </a:xfrm>
          <a:prstGeom prst="straightConnector1">
            <a:avLst/>
          </a:prstGeom>
          <a:ln w="38100">
            <a:solidFill>
              <a:srgbClr val="0000CC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5743650" y="3044035"/>
            <a:ext cx="882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dependency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63" name="Arc 62"/>
          <p:cNvSpPr/>
          <p:nvPr/>
        </p:nvSpPr>
        <p:spPr>
          <a:xfrm rot="253417">
            <a:off x="5461533" y="3200103"/>
            <a:ext cx="720000" cy="396000"/>
          </a:xfrm>
          <a:prstGeom prst="arc">
            <a:avLst>
              <a:gd name="adj1" fmla="val 14276399"/>
              <a:gd name="adj2" fmla="val 21593485"/>
            </a:avLst>
          </a:prstGeom>
          <a:ln w="9525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-12340" y="6132471"/>
            <a:ext cx="1214467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 defTabSz="2698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kern="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</a:t>
            </a:r>
            <a:r>
              <a:rPr lang="fr-FR" sz="1100" kern="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	</a:t>
            </a:r>
            <a:r>
              <a:rPr lang="en-US" sz="1100" dirty="0" err="1" smtClean="0"/>
              <a:t>Syriani</a:t>
            </a:r>
            <a:r>
              <a:rPr lang="en-US" sz="1100" dirty="0"/>
              <a:t>, Eugene and </a:t>
            </a:r>
            <a:r>
              <a:rPr lang="en-US" sz="1100" dirty="0" err="1"/>
              <a:t>Vangheluwe</a:t>
            </a:r>
            <a:r>
              <a:rPr lang="en-US" sz="1100" dirty="0"/>
              <a:t>, Hans (2010). De-/Re-constructing Model Transformation Languages. In Workshop on Graph Transformation and Visual Modeling </a:t>
            </a:r>
            <a:r>
              <a:rPr lang="en-US" sz="1100" dirty="0" smtClean="0"/>
              <a:t>Techniques. </a:t>
            </a:r>
          </a:p>
          <a:p>
            <a:pPr marL="266700" indent="-266700" defTabSz="2698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 smtClean="0"/>
              <a:t>DOI</a:t>
            </a:r>
            <a:r>
              <a:rPr lang="en-US" sz="1100" dirty="0"/>
              <a:t>: </a:t>
            </a:r>
            <a:r>
              <a:rPr lang="en-US" sz="1100" dirty="0">
                <a:hlinkClick r:id="rId5"/>
              </a:rPr>
              <a:t>http://</a:t>
            </a:r>
            <a:r>
              <a:rPr lang="en-US" sz="1100" dirty="0" smtClean="0">
                <a:hlinkClick r:id="rId5"/>
              </a:rPr>
              <a:t>dx.doi.org/10.14279/tuj.eceasst.29.407</a:t>
            </a:r>
            <a:r>
              <a:rPr lang="en-US" sz="1100" dirty="0" smtClean="0"/>
              <a:t> </a:t>
            </a:r>
            <a:endParaRPr lang="en-US" sz="2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7824192" y="2255084"/>
            <a:ext cx="3240360" cy="640207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 anchorCtr="0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6F3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define </a:t>
            </a:r>
            <a:r>
              <a:rPr lang="en-US" b="1" dirty="0" smtClean="0">
                <a:solidFill>
                  <a:srgbClr val="6F3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AUs </a:t>
            </a:r>
            <a:r>
              <a:rPr lang="en-US" dirty="0" smtClean="0">
                <a:solidFill>
                  <a:srgbClr val="6F3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fr-FR" dirty="0">
              <a:solidFill>
                <a:srgbClr val="6F350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24192" y="3052859"/>
            <a:ext cx="3240360" cy="640207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compose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fr-FR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7824192" y="4675174"/>
            <a:ext cx="3240360" cy="792000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0" rIns="0" bIns="0" rtlCol="0" anchor="ctr" anchorCtr="0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solidFill>
                  <a:srgbClr val="0000CC"/>
                </a:solidFill>
                <a:latin typeface="Franklin Gothic Demi" panose="020B0703020102020204" pitchFamily="34" charset="0"/>
                <a:cs typeface="Arial" charset="0"/>
              </a:rPr>
              <a:t>How </a:t>
            </a:r>
            <a:r>
              <a:rPr lang="en-US" sz="2400" dirty="0">
                <a:solidFill>
                  <a:srgbClr val="0000CC"/>
                </a:solidFill>
                <a:latin typeface="Franklin Gothic Demi" panose="020B0703020102020204" pitchFamily="34" charset="0"/>
                <a:cs typeface="Arial" charset="0"/>
              </a:rPr>
              <a:t>to coordinate </a:t>
            </a:r>
            <a:r>
              <a:rPr lang="en-US" sz="2400" dirty="0" smtClean="0">
                <a:solidFill>
                  <a:srgbClr val="0000CC"/>
                </a:solidFill>
                <a:latin typeface="Franklin Gothic Demi" panose="020B0703020102020204" pitchFamily="34" charset="0"/>
                <a:cs typeface="Arial" charset="0"/>
              </a:rPr>
              <a:t> </a:t>
            </a:r>
          </a:p>
          <a:p>
            <a:r>
              <a:rPr lang="en-US" sz="2400" dirty="0">
                <a:solidFill>
                  <a:srgbClr val="0000CC"/>
                </a:solidFill>
                <a:latin typeface="Franklin Gothic Demi" panose="020B0703020102020204" pitchFamily="34" charset="0"/>
                <a:cs typeface="Arial" charset="0"/>
              </a:rPr>
              <a:t> </a:t>
            </a:r>
            <a:r>
              <a:rPr lang="en-US" sz="2400" dirty="0" smtClean="0">
                <a:solidFill>
                  <a:srgbClr val="0000CC"/>
                </a:solidFill>
                <a:latin typeface="Franklin Gothic Demi" panose="020B0703020102020204" pitchFamily="34" charset="0"/>
                <a:cs typeface="Arial" charset="0"/>
              </a:rPr>
              <a:t>            TU</a:t>
            </a:r>
            <a:r>
              <a:rPr lang="en-US" sz="2400" dirty="0">
                <a:solidFill>
                  <a:srgbClr val="0000CC"/>
                </a:solidFill>
                <a:latin typeface="Franklin Gothic Demi" panose="020B0703020102020204" pitchFamily="34" charset="0"/>
                <a:cs typeface="Arial" charset="0"/>
              </a:rPr>
              <a:t>&lt;&gt;AU ?</a:t>
            </a:r>
          </a:p>
        </p:txBody>
      </p:sp>
    </p:spTree>
    <p:extLst>
      <p:ext uri="{BB962C8B-B14F-4D97-AF65-F5344CB8AC3E}">
        <p14:creationId xmlns:p14="http://schemas.microsoft.com/office/powerpoint/2010/main" val="54090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10201"/>
            <a:ext cx="9062784" cy="790787"/>
          </a:xfrm>
        </p:spPr>
        <p:txBody>
          <a:bodyPr/>
          <a:lstStyle/>
          <a:p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MA Effects</a:t>
            </a:r>
            <a:endParaRPr lang="en-GB" sz="4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19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59496" y="1340768"/>
            <a:ext cx="8568952" cy="1452366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r>
              <a:rPr lang="en-GB" sz="3200" b="1" cap="small" dirty="0"/>
              <a:t>Appearing</a:t>
            </a:r>
            <a:endParaRPr lang="en-US" sz="3200" dirty="0"/>
          </a:p>
        </p:txBody>
      </p:sp>
      <p:cxnSp>
        <p:nvCxnSpPr>
          <p:cNvPr id="12" name="Connecteur droit 11"/>
          <p:cNvCxnSpPr/>
          <p:nvPr/>
        </p:nvCxnSpPr>
        <p:spPr>
          <a:xfrm>
            <a:off x="1559496" y="1844824"/>
            <a:ext cx="1980000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" name="Connecteur droit 12"/>
          <p:cNvCxnSpPr/>
          <p:nvPr/>
        </p:nvCxnSpPr>
        <p:spPr>
          <a:xfrm flipV="1">
            <a:off x="3527223" y="1336684"/>
            <a:ext cx="257010" cy="504056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9" name="Rectangle à coins arrondis 18"/>
          <p:cNvSpPr/>
          <p:nvPr/>
        </p:nvSpPr>
        <p:spPr>
          <a:xfrm>
            <a:off x="4285980" y="1570317"/>
            <a:ext cx="1440160" cy="826445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à coins arrondis 19"/>
          <p:cNvSpPr/>
          <p:nvPr/>
        </p:nvSpPr>
        <p:spPr>
          <a:xfrm>
            <a:off x="6435619" y="1556792"/>
            <a:ext cx="1440160" cy="828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ZoneTexte 20"/>
          <p:cNvSpPr txBox="1"/>
          <p:nvPr/>
        </p:nvSpPr>
        <p:spPr>
          <a:xfrm>
            <a:off x="8704011" y="1907540"/>
            <a:ext cx="1044000" cy="369332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fr-BE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● ● ●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4327284" y="2438123"/>
            <a:ext cx="135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800" b="1" i="1" spc="-5" dirty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APP</a:t>
            </a:r>
            <a:endParaRPr lang="en-US" sz="1800" b="1" i="1" spc="-5" dirty="0">
              <a:solidFill>
                <a:prstClr val="black"/>
              </a:solidFill>
              <a:latin typeface="Verdana"/>
              <a:ea typeface="+mn-ea"/>
              <a:cs typeface="Verdana"/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6521952" y="2423802"/>
            <a:ext cx="135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800" b="1" i="1" spc="-5" dirty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ZOOMIN</a:t>
            </a:r>
            <a:endParaRPr lang="en-US" sz="1800" b="1" i="1" spc="-5" dirty="0">
              <a:solidFill>
                <a:prstClr val="black"/>
              </a:solidFill>
              <a:latin typeface="Verdana"/>
              <a:ea typeface="+mn-ea"/>
              <a:cs typeface="Verdana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559496" y="3068960"/>
            <a:ext cx="8568952" cy="1440160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r>
              <a:rPr lang="en-GB" sz="3200" b="1" cap="small" dirty="0"/>
              <a:t>Disappearing</a:t>
            </a:r>
            <a:endParaRPr lang="en-US" sz="3200" dirty="0"/>
          </a:p>
        </p:txBody>
      </p:sp>
      <p:cxnSp>
        <p:nvCxnSpPr>
          <p:cNvPr id="27" name="Connecteur droit 26"/>
          <p:cNvCxnSpPr/>
          <p:nvPr/>
        </p:nvCxnSpPr>
        <p:spPr>
          <a:xfrm>
            <a:off x="1559752" y="3573016"/>
            <a:ext cx="2304000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droit 27"/>
          <p:cNvCxnSpPr/>
          <p:nvPr/>
        </p:nvCxnSpPr>
        <p:spPr>
          <a:xfrm flipV="1">
            <a:off x="3855909" y="3060791"/>
            <a:ext cx="257010" cy="504056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1" name="ZoneTexte 30"/>
          <p:cNvSpPr txBox="1"/>
          <p:nvPr/>
        </p:nvSpPr>
        <p:spPr>
          <a:xfrm>
            <a:off x="8704011" y="3635732"/>
            <a:ext cx="1044000" cy="369332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fr-BE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● ● ●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4367808" y="4139788"/>
            <a:ext cx="135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800" b="1" i="1" spc="-5" dirty="0" smtClean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DAPP</a:t>
            </a:r>
            <a:endParaRPr lang="en-US" sz="1800" b="1" i="1" spc="-5" dirty="0">
              <a:solidFill>
                <a:prstClr val="black"/>
              </a:solidFill>
              <a:latin typeface="Verdana"/>
              <a:ea typeface="+mn-ea"/>
              <a:cs typeface="Verdana"/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6393852" y="4139788"/>
            <a:ext cx="1563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800" b="1" i="1" spc="-5" dirty="0" smtClean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ZOOMOUT</a:t>
            </a:r>
            <a:endParaRPr lang="en-US" sz="1800" b="1" i="1" spc="-5" dirty="0">
              <a:solidFill>
                <a:prstClr val="black"/>
              </a:solidFill>
              <a:latin typeface="Verdana"/>
              <a:ea typeface="+mn-ea"/>
              <a:cs typeface="Verdana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559496" y="4869160"/>
            <a:ext cx="8568952" cy="1440160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r>
              <a:rPr lang="en-GB" sz="3200" b="1" cap="small" dirty="0"/>
              <a:t>Action</a:t>
            </a:r>
            <a:endParaRPr lang="en-US" sz="2800" dirty="0"/>
          </a:p>
        </p:txBody>
      </p:sp>
      <p:cxnSp>
        <p:nvCxnSpPr>
          <p:cNvPr id="35" name="Connecteur droit 34"/>
          <p:cNvCxnSpPr/>
          <p:nvPr/>
        </p:nvCxnSpPr>
        <p:spPr>
          <a:xfrm>
            <a:off x="1559496" y="5373216"/>
            <a:ext cx="1980000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6" name="Connecteur droit 35"/>
          <p:cNvCxnSpPr/>
          <p:nvPr/>
        </p:nvCxnSpPr>
        <p:spPr>
          <a:xfrm flipV="1">
            <a:off x="3534734" y="4869160"/>
            <a:ext cx="257010" cy="504056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9" name="ZoneTexte 38"/>
          <p:cNvSpPr txBox="1"/>
          <p:nvPr/>
        </p:nvSpPr>
        <p:spPr>
          <a:xfrm>
            <a:off x="8704011" y="5435932"/>
            <a:ext cx="1044000" cy="369332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fr-BE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● ● ●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4079776" y="587727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800" b="1" i="1" spc="-5" dirty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Change </a:t>
            </a:r>
            <a:r>
              <a:rPr lang="fr-BE" sz="1800" b="1" i="1" spc="-5" dirty="0" err="1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Color</a:t>
            </a:r>
            <a:endParaRPr lang="en-US" sz="1800" b="1" i="1" spc="-5" dirty="0">
              <a:solidFill>
                <a:prstClr val="black"/>
              </a:solidFill>
              <a:latin typeface="Verdana"/>
              <a:ea typeface="+mn-ea"/>
              <a:cs typeface="Verdana"/>
            </a:endParaRPr>
          </a:p>
        </p:txBody>
      </p:sp>
      <p:sp>
        <p:nvSpPr>
          <p:cNvPr id="44" name="Rectangle à coins arrondis 43"/>
          <p:cNvSpPr/>
          <p:nvPr/>
        </p:nvSpPr>
        <p:spPr>
          <a:xfrm>
            <a:off x="4295800" y="3298509"/>
            <a:ext cx="1440160" cy="826445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à coins arrondis 44"/>
          <p:cNvSpPr/>
          <p:nvPr/>
        </p:nvSpPr>
        <p:spPr>
          <a:xfrm>
            <a:off x="6445439" y="3284984"/>
            <a:ext cx="1440160" cy="828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à coins arrondis 47"/>
          <p:cNvSpPr/>
          <p:nvPr/>
        </p:nvSpPr>
        <p:spPr>
          <a:xfrm>
            <a:off x="4295800" y="5085184"/>
            <a:ext cx="1440160" cy="826445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ZoneTexte 52"/>
          <p:cNvSpPr txBox="1"/>
          <p:nvPr/>
        </p:nvSpPr>
        <p:spPr>
          <a:xfrm>
            <a:off x="6240016" y="587727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800" b="1" i="1" spc="-5" dirty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Change </a:t>
            </a:r>
            <a:r>
              <a:rPr lang="fr-BE" sz="1800" b="1" i="1" spc="-5" dirty="0" smtClean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Style</a:t>
            </a:r>
            <a:endParaRPr lang="en-US" sz="1800" b="1" i="1" spc="-5" dirty="0">
              <a:solidFill>
                <a:prstClr val="black"/>
              </a:solidFill>
              <a:latin typeface="Verdana"/>
              <a:ea typeface="+mn-ea"/>
              <a:cs typeface="Verdana"/>
            </a:endParaRPr>
          </a:p>
        </p:txBody>
      </p:sp>
      <p:cxnSp>
        <p:nvCxnSpPr>
          <p:cNvPr id="54" name="Connecteur droit avec flèche 53"/>
          <p:cNvCxnSpPr/>
          <p:nvPr/>
        </p:nvCxnSpPr>
        <p:spPr>
          <a:xfrm>
            <a:off x="6528048" y="5598143"/>
            <a:ext cx="1302240" cy="0"/>
          </a:xfrm>
          <a:prstGeom prst="straightConnector1">
            <a:avLst/>
          </a:prstGeom>
          <a:ln w="60325">
            <a:solidFill>
              <a:srgbClr val="FF0000"/>
            </a:solidFill>
            <a:prstDash val="dash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6521952" y="5598143"/>
            <a:ext cx="1332000" cy="0"/>
          </a:xfrm>
          <a:prstGeom prst="straightConnector1">
            <a:avLst/>
          </a:prstGeom>
          <a:ln w="762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1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/>
      <p:bldP spid="22" grpId="0"/>
      <p:bldP spid="23" grpId="0"/>
      <p:bldP spid="44" grpId="0" animBg="1"/>
      <p:bldP spid="45" grpId="0" animBg="1"/>
      <p:bldP spid="4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10201"/>
            <a:ext cx="9062784" cy="790787"/>
          </a:xfrm>
        </p:spPr>
        <p:txBody>
          <a:bodyPr/>
          <a:lstStyle/>
          <a:p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Linking Effects with Elements</a:t>
            </a:r>
            <a:endParaRPr lang="en-GB" sz="4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10336177" y="6581754"/>
            <a:ext cx="1888800" cy="266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20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2" name="ZoneTexte 131"/>
          <p:cNvSpPr txBox="1"/>
          <p:nvPr/>
        </p:nvSpPr>
        <p:spPr>
          <a:xfrm>
            <a:off x="4634315" y="5010286"/>
            <a:ext cx="1879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b="1" i="1" dirty="0" err="1" smtClean="0"/>
              <a:t>rendering</a:t>
            </a:r>
            <a:endParaRPr lang="en-US" b="1" i="1" dirty="0"/>
          </a:p>
        </p:txBody>
      </p:sp>
      <p:grpSp>
        <p:nvGrpSpPr>
          <p:cNvPr id="133" name="Groupe 132"/>
          <p:cNvGrpSpPr/>
          <p:nvPr/>
        </p:nvGrpSpPr>
        <p:grpSpPr>
          <a:xfrm>
            <a:off x="4148832" y="5246090"/>
            <a:ext cx="2451054" cy="460703"/>
            <a:chOff x="4869082" y="3040304"/>
            <a:chExt cx="2451054" cy="460703"/>
          </a:xfrm>
        </p:grpSpPr>
        <p:cxnSp>
          <p:nvCxnSpPr>
            <p:cNvPr id="134" name="Connecteur droit 133"/>
            <p:cNvCxnSpPr/>
            <p:nvPr/>
          </p:nvCxnSpPr>
          <p:spPr>
            <a:xfrm>
              <a:off x="4869082" y="3260082"/>
              <a:ext cx="2412000" cy="12986"/>
            </a:xfrm>
            <a:prstGeom prst="line">
              <a:avLst/>
            </a:prstGeom>
            <a:ln w="114300">
              <a:head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5" name="Trapèze 134"/>
            <p:cNvSpPr/>
            <p:nvPr/>
          </p:nvSpPr>
          <p:spPr>
            <a:xfrm rot="16200000">
              <a:off x="7017784" y="3198656"/>
              <a:ext cx="460703" cy="144000"/>
            </a:xfrm>
            <a:prstGeom prst="trapezoid">
              <a:avLst/>
            </a:prstGeom>
            <a:solidFill>
              <a:schemeClr val="tx1"/>
            </a:solidFill>
            <a:ln w="3175">
              <a:noFill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0" name="Rectangle 139"/>
          <p:cNvSpPr/>
          <p:nvPr/>
        </p:nvSpPr>
        <p:spPr>
          <a:xfrm>
            <a:off x="9264353" y="4490264"/>
            <a:ext cx="2016224" cy="324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16574"/>
            <a:r>
              <a:rPr lang="fr-FR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s1: State</a:t>
            </a:r>
            <a:endParaRPr lang="fr-FR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9264353" y="4778341"/>
            <a:ext cx="2016224" cy="41273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0" rtlCol="0" anchor="t"/>
          <a:lstStyle/>
          <a:p>
            <a:pPr defTabSz="1116574"/>
            <a:r>
              <a:rPr lang="fr-FR" sz="1800" dirty="0" err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sz="18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= 1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6816081" y="4490264"/>
            <a:ext cx="1827783" cy="324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16574"/>
            <a:r>
              <a:rPr lang="fr-FR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t1: </a:t>
            </a:r>
            <a:r>
              <a:rPr lang="fr-FR" b="1" dirty="0" err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  <a:endParaRPr lang="fr-FR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6816081" y="4778341"/>
            <a:ext cx="1828800" cy="432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0" rtlCol="0" anchor="t"/>
          <a:lstStyle/>
          <a:p>
            <a:pPr defTabSz="1116574"/>
            <a:endParaRPr lang="en-GB" sz="18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3" name="TextBox 24"/>
          <p:cNvSpPr txBox="1"/>
          <p:nvPr/>
        </p:nvSpPr>
        <p:spPr>
          <a:xfrm>
            <a:off x="8232801" y="3020442"/>
            <a:ext cx="461665" cy="64376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>
              <a:defRPr/>
            </a:pPr>
            <a:r>
              <a:rPr lang="fr-FR" sz="18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18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8220433" y="2204863"/>
            <a:ext cx="1459403" cy="756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sz="2400" b="1" i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DAPP</a:t>
            </a:r>
            <a:endParaRPr lang="en-GB" sz="24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7" name="TextBox 78"/>
          <p:cNvSpPr txBox="1"/>
          <p:nvPr/>
        </p:nvSpPr>
        <p:spPr>
          <a:xfrm>
            <a:off x="9076341" y="2936493"/>
            <a:ext cx="461665" cy="67634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>
              <a:defRPr/>
            </a:pPr>
            <a:r>
              <a:rPr lang="fr-FR" sz="1800" b="1" dirty="0" err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endParaRPr lang="en-GB" sz="18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8" name="Connecteur en arc 157"/>
          <p:cNvCxnSpPr/>
          <p:nvPr/>
        </p:nvCxnSpPr>
        <p:spPr>
          <a:xfrm rot="5400000" flipH="1" flipV="1">
            <a:off x="7694105" y="3483229"/>
            <a:ext cx="1042904" cy="971167"/>
          </a:xfrm>
          <a:prstGeom prst="curvedConnector3">
            <a:avLst>
              <a:gd name="adj1" fmla="val 50000"/>
            </a:avLst>
          </a:prstGeom>
          <a:ln>
            <a:gradFill flip="none" rotWithShape="1">
              <a:gsLst>
                <a:gs pos="65784">
                  <a:srgbClr val="2121FF"/>
                </a:gs>
                <a:gs pos="18000">
                  <a:srgbClr val="4A2ED3"/>
                </a:gs>
                <a:gs pos="0">
                  <a:srgbClr val="2121FF"/>
                </a:gs>
                <a:gs pos="48000">
                  <a:srgbClr val="2121FF"/>
                </a:gs>
                <a:gs pos="100000">
                  <a:srgbClr val="C00000"/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en arc 158"/>
          <p:cNvCxnSpPr/>
          <p:nvPr/>
        </p:nvCxnSpPr>
        <p:spPr>
          <a:xfrm rot="16200000" flipV="1">
            <a:off x="9153309" y="3387197"/>
            <a:ext cx="1044000" cy="1080000"/>
          </a:xfrm>
          <a:prstGeom prst="curvedConnector3">
            <a:avLst>
              <a:gd name="adj1" fmla="val 50000"/>
            </a:avLst>
          </a:prstGeom>
          <a:ln>
            <a:gradFill flip="none" rotWithShape="1">
              <a:gsLst>
                <a:gs pos="65784">
                  <a:srgbClr val="2121FF"/>
                </a:gs>
                <a:gs pos="18000">
                  <a:srgbClr val="4A2ED3"/>
                </a:gs>
                <a:gs pos="0">
                  <a:srgbClr val="2121FF"/>
                </a:gs>
                <a:gs pos="48000">
                  <a:srgbClr val="2121FF"/>
                </a:gs>
                <a:gs pos="100000">
                  <a:srgbClr val="C00000"/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Ellipse 45"/>
          <p:cNvSpPr/>
          <p:nvPr/>
        </p:nvSpPr>
        <p:spPr>
          <a:xfrm>
            <a:off x="3745006" y="4526341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Ellipse 46"/>
          <p:cNvSpPr/>
          <p:nvPr/>
        </p:nvSpPr>
        <p:spPr>
          <a:xfrm>
            <a:off x="1479719" y="4663303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llipse 37"/>
          <p:cNvSpPr/>
          <p:nvPr/>
        </p:nvSpPr>
        <p:spPr>
          <a:xfrm>
            <a:off x="4815643" y="1464984"/>
            <a:ext cx="648000" cy="648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llipse 38"/>
          <p:cNvSpPr/>
          <p:nvPr/>
        </p:nvSpPr>
        <p:spPr>
          <a:xfrm>
            <a:off x="5069028" y="1684616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llipse 39"/>
          <p:cNvSpPr/>
          <p:nvPr/>
        </p:nvSpPr>
        <p:spPr>
          <a:xfrm>
            <a:off x="6455885" y="1484784"/>
            <a:ext cx="608400" cy="608400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5447928" y="177461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4645590" y="1362404"/>
            <a:ext cx="26691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Ellipse 42"/>
          <p:cNvSpPr/>
          <p:nvPr/>
        </p:nvSpPr>
        <p:spPr>
          <a:xfrm>
            <a:off x="6671128" y="1684616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plein 54"/>
          <p:cNvSpPr/>
          <p:nvPr/>
        </p:nvSpPr>
        <p:spPr>
          <a:xfrm>
            <a:off x="9006443" y="2962894"/>
            <a:ext cx="252000" cy="252000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" name="Connecteur droit 49"/>
          <p:cNvCxnSpPr/>
          <p:nvPr/>
        </p:nvCxnSpPr>
        <p:spPr>
          <a:xfrm flipV="1">
            <a:off x="9132443" y="3088894"/>
            <a:ext cx="0" cy="396000"/>
          </a:xfrm>
          <a:prstGeom prst="line">
            <a:avLst/>
          </a:prstGeom>
          <a:ln w="28575" cmpd="sng">
            <a:solidFill>
              <a:schemeClr val="tx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49"/>
          <p:cNvCxnSpPr/>
          <p:nvPr/>
        </p:nvCxnSpPr>
        <p:spPr>
          <a:xfrm flipV="1">
            <a:off x="8701140" y="3076666"/>
            <a:ext cx="0" cy="396000"/>
          </a:xfrm>
          <a:prstGeom prst="line">
            <a:avLst/>
          </a:prstGeom>
          <a:ln w="28575" cmpd="sng">
            <a:solidFill>
              <a:schemeClr val="tx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Arc plein 54"/>
          <p:cNvSpPr/>
          <p:nvPr/>
        </p:nvSpPr>
        <p:spPr>
          <a:xfrm>
            <a:off x="8575140" y="2952111"/>
            <a:ext cx="252000" cy="252000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Box 24"/>
          <p:cNvSpPr txBox="1"/>
          <p:nvPr/>
        </p:nvSpPr>
        <p:spPr>
          <a:xfrm>
            <a:off x="2072548" y="3040231"/>
            <a:ext cx="461665" cy="64376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>
              <a:defRPr/>
            </a:pPr>
            <a:r>
              <a:rPr lang="fr-FR" sz="18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18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060180" y="2224652"/>
            <a:ext cx="1459403" cy="756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sz="2400" b="1" i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DAPP</a:t>
            </a:r>
            <a:endParaRPr lang="en-GB" sz="24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1" name="TextBox 78"/>
          <p:cNvSpPr txBox="1"/>
          <p:nvPr/>
        </p:nvSpPr>
        <p:spPr>
          <a:xfrm>
            <a:off x="2916088" y="2956282"/>
            <a:ext cx="461665" cy="67634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>
              <a:defRPr/>
            </a:pPr>
            <a:r>
              <a:rPr lang="fr-FR" sz="1800" b="1" dirty="0" err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endParaRPr lang="en-GB" sz="18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2" name="Connecteur en arc 51"/>
          <p:cNvCxnSpPr/>
          <p:nvPr/>
        </p:nvCxnSpPr>
        <p:spPr>
          <a:xfrm rot="5400000" flipH="1" flipV="1">
            <a:off x="1533851" y="3503018"/>
            <a:ext cx="1042904" cy="971167"/>
          </a:xfrm>
          <a:prstGeom prst="curvedConnector3">
            <a:avLst>
              <a:gd name="adj1" fmla="val 50000"/>
            </a:avLst>
          </a:prstGeom>
          <a:ln>
            <a:gradFill flip="none" rotWithShape="1">
              <a:gsLst>
                <a:gs pos="65784">
                  <a:srgbClr val="2121FF"/>
                </a:gs>
                <a:gs pos="18000">
                  <a:srgbClr val="4A2ED3"/>
                </a:gs>
                <a:gs pos="0">
                  <a:srgbClr val="2121FF"/>
                </a:gs>
                <a:gs pos="48000">
                  <a:srgbClr val="2121FF"/>
                </a:gs>
                <a:gs pos="100000">
                  <a:srgbClr val="C00000"/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en arc 52"/>
          <p:cNvCxnSpPr/>
          <p:nvPr/>
        </p:nvCxnSpPr>
        <p:spPr>
          <a:xfrm rot="16200000" flipV="1">
            <a:off x="2993056" y="3406986"/>
            <a:ext cx="1044000" cy="1080000"/>
          </a:xfrm>
          <a:prstGeom prst="curvedConnector3">
            <a:avLst>
              <a:gd name="adj1" fmla="val 50000"/>
            </a:avLst>
          </a:prstGeom>
          <a:ln>
            <a:gradFill flip="none" rotWithShape="1">
              <a:gsLst>
                <a:gs pos="65784">
                  <a:srgbClr val="2121FF"/>
                </a:gs>
                <a:gs pos="18000">
                  <a:srgbClr val="4A2ED3"/>
                </a:gs>
                <a:gs pos="0">
                  <a:srgbClr val="2121FF"/>
                </a:gs>
                <a:gs pos="48000">
                  <a:srgbClr val="2121FF"/>
                </a:gs>
                <a:gs pos="100000">
                  <a:srgbClr val="C00000"/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Arc plein 54"/>
          <p:cNvSpPr/>
          <p:nvPr/>
        </p:nvSpPr>
        <p:spPr>
          <a:xfrm>
            <a:off x="2846190" y="2982683"/>
            <a:ext cx="252000" cy="252000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5" name="Connecteur droit 49"/>
          <p:cNvCxnSpPr/>
          <p:nvPr/>
        </p:nvCxnSpPr>
        <p:spPr>
          <a:xfrm flipV="1">
            <a:off x="2972190" y="3108683"/>
            <a:ext cx="0" cy="396000"/>
          </a:xfrm>
          <a:prstGeom prst="line">
            <a:avLst/>
          </a:prstGeom>
          <a:ln w="28575" cmpd="sng">
            <a:solidFill>
              <a:schemeClr val="tx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49"/>
          <p:cNvCxnSpPr/>
          <p:nvPr/>
        </p:nvCxnSpPr>
        <p:spPr>
          <a:xfrm flipV="1">
            <a:off x="2540887" y="3096455"/>
            <a:ext cx="0" cy="396000"/>
          </a:xfrm>
          <a:prstGeom prst="line">
            <a:avLst/>
          </a:prstGeom>
          <a:ln w="28575" cmpd="sng">
            <a:solidFill>
              <a:schemeClr val="tx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Arc plein 54"/>
          <p:cNvSpPr/>
          <p:nvPr/>
        </p:nvSpPr>
        <p:spPr>
          <a:xfrm>
            <a:off x="2414887" y="2971900"/>
            <a:ext cx="252000" cy="252000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340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75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40" grpId="0" animBg="1"/>
      <p:bldP spid="141" grpId="0" animBg="1"/>
      <p:bldP spid="142" grpId="0" animBg="1"/>
      <p:bldP spid="143" grpId="0" animBg="1"/>
      <p:bldP spid="153" grpId="0"/>
      <p:bldP spid="154" grpId="0" animBg="1"/>
      <p:bldP spid="157" grpId="0"/>
      <p:bldP spid="46" grpId="0" animBg="1"/>
      <p:bldP spid="47" grpId="0" animBg="1"/>
      <p:bldP spid="39" grpId="0" animBg="1"/>
      <p:bldP spid="43" grpId="0" animBg="1"/>
      <p:bldP spid="34" grpId="0" animBg="1"/>
      <p:bldP spid="44" grpId="0" animBg="1"/>
      <p:bldP spid="49" grpId="0"/>
      <p:bldP spid="50" grpId="0" animBg="1"/>
      <p:bldP spid="51" grpId="0"/>
      <p:bldP spid="54" grpId="0" animBg="1"/>
      <p:bldP spid="5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310201"/>
            <a:ext cx="12192000" cy="790787"/>
          </a:xfrm>
        </p:spPr>
        <p:txBody>
          <a:bodyPr/>
          <a:lstStyle/>
          <a:p>
            <a:r>
              <a:rPr lang="en-GB" sz="4600" dirty="0" smtClean="0">
                <a:latin typeface="Arial" panose="020B0604020202020204" pitchFamily="34" charset="0"/>
                <a:cs typeface="Arial" panose="020B0604020202020204" pitchFamily="34" charset="0"/>
              </a:rPr>
              <a:t>Defining several animations for </a:t>
            </a:r>
            <a:r>
              <a:rPr lang="en-GB" sz="4600" dirty="0" smtClean="0">
                <a:latin typeface="Courier" pitchFamily="49" charset="0"/>
                <a:cs typeface="Arial" panose="020B0604020202020204" pitchFamily="34" charset="0"/>
              </a:rPr>
              <a:t>fire()</a:t>
            </a:r>
            <a:endParaRPr lang="en-GB" sz="4600" dirty="0">
              <a:latin typeface="Courier" pitchFamily="49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10336177" y="6581754"/>
            <a:ext cx="1888800" cy="266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21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83432" y="1451260"/>
            <a:ext cx="5328592" cy="877163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A Transition is fired, changing the current </a:t>
            </a:r>
            <a:r>
              <a:rPr lang="en-US" sz="1800" b="1" dirty="0" smtClean="0">
                <a:solidFill>
                  <a:srgbClr val="FF0000"/>
                </a:solidFill>
                <a:latin typeface="Courier" pitchFamily="49" charset="0"/>
              </a:rPr>
              <a:t>State</a:t>
            </a:r>
            <a:endParaRPr lang="en-US" sz="1800" b="1" dirty="0">
              <a:solidFill>
                <a:srgbClr val="FF0000"/>
              </a:solidFill>
              <a:latin typeface="Courier" pitchFamily="49" charset="0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fr-FR" sz="1200" b="1" dirty="0" smtClean="0">
                <a:solidFill>
                  <a:prstClr val="black"/>
                </a:solidFill>
              </a:rPr>
              <a:t>TU </a:t>
            </a:r>
            <a:r>
              <a:rPr lang="fr-FR" sz="1600" b="1" dirty="0" err="1" smtClean="0">
                <a:solidFill>
                  <a:prstClr val="black"/>
                </a:solidFill>
                <a:latin typeface="Courier" pitchFamily="49" charset="0"/>
              </a:rPr>
              <a:t>fire</a:t>
            </a:r>
            <a:r>
              <a:rPr lang="fr-FR" sz="1200" b="1" dirty="0" smtClean="0">
                <a:solidFill>
                  <a:prstClr val="black"/>
                </a:solidFill>
              </a:rPr>
              <a:t>, </a:t>
            </a:r>
            <a:r>
              <a:rPr lang="fr-FR" sz="1200" b="1" dirty="0" err="1" smtClean="0">
                <a:solidFill>
                  <a:prstClr val="black"/>
                </a:solidFill>
              </a:rPr>
              <a:t>defined</a:t>
            </a:r>
            <a:r>
              <a:rPr lang="fr-FR" sz="1200" b="1" dirty="0" smtClean="0">
                <a:solidFill>
                  <a:prstClr val="black"/>
                </a:solidFill>
              </a:rPr>
              <a:t> </a:t>
            </a:r>
            <a:r>
              <a:rPr lang="fr-FR" sz="1200" b="1" dirty="0" err="1" smtClean="0">
                <a:solidFill>
                  <a:prstClr val="black"/>
                </a:solidFill>
              </a:rPr>
              <a:t>inside</a:t>
            </a:r>
            <a:r>
              <a:rPr lang="fr-FR" sz="1200" b="1" dirty="0" smtClean="0">
                <a:solidFill>
                  <a:prstClr val="black"/>
                </a:solidFill>
              </a:rPr>
              <a:t> the </a:t>
            </a:r>
            <a:r>
              <a:rPr lang="fr-FR" sz="1200" b="1" dirty="0" err="1" smtClean="0">
                <a:solidFill>
                  <a:prstClr val="black"/>
                </a:solidFill>
              </a:rPr>
              <a:t>general</a:t>
            </a:r>
            <a:r>
              <a:rPr lang="fr-FR" sz="1200" b="1" dirty="0" smtClean="0">
                <a:solidFill>
                  <a:prstClr val="black"/>
                </a:solidFill>
              </a:rPr>
              <a:t> transformation </a:t>
            </a:r>
            <a:r>
              <a:rPr lang="fr-FR" sz="1200" b="1" dirty="0" err="1">
                <a:solidFill>
                  <a:prstClr val="black"/>
                </a:solidFill>
                <a:latin typeface="Courier" pitchFamily="49" charset="0"/>
              </a:rPr>
              <a:t>accept</a:t>
            </a:r>
            <a:endParaRPr lang="fr-FR" sz="1200" b="1" dirty="0">
              <a:solidFill>
                <a:prstClr val="black"/>
              </a:solidFill>
              <a:latin typeface="Courier" pitchFamily="49" charset="0"/>
            </a:endParaRPr>
          </a:p>
        </p:txBody>
      </p:sp>
      <p:sp>
        <p:nvSpPr>
          <p:cNvPr id="39" name="Ellipse 38"/>
          <p:cNvSpPr/>
          <p:nvPr/>
        </p:nvSpPr>
        <p:spPr>
          <a:xfrm>
            <a:off x="7216435" y="1756190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llipse 39"/>
          <p:cNvSpPr/>
          <p:nvPr/>
        </p:nvSpPr>
        <p:spPr>
          <a:xfrm>
            <a:off x="7378435" y="1930363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Ellipse 40"/>
          <p:cNvSpPr/>
          <p:nvPr/>
        </p:nvSpPr>
        <p:spPr>
          <a:xfrm>
            <a:off x="8301399" y="1787618"/>
            <a:ext cx="468000" cy="468000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7720435" y="2003634"/>
            <a:ext cx="576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7001979" y="1624410"/>
            <a:ext cx="26691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2"/>
          <p:cNvCxnSpPr>
            <a:endCxn id="55" idx="1"/>
          </p:cNvCxnSpPr>
          <p:nvPr/>
        </p:nvCxnSpPr>
        <p:spPr>
          <a:xfrm flipV="1">
            <a:off x="2423592" y="3139804"/>
            <a:ext cx="954402" cy="401218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à coins arrondis 54"/>
          <p:cNvSpPr/>
          <p:nvPr/>
        </p:nvSpPr>
        <p:spPr>
          <a:xfrm>
            <a:off x="3377994" y="2952604"/>
            <a:ext cx="1925918" cy="374400"/>
          </a:xfrm>
          <a:prstGeom prst="roundRect">
            <a:avLst>
              <a:gd name="adj" fmla="val 7345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fr-FR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DAPP</a:t>
            </a:r>
            <a:endParaRPr lang="en-GB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6" name="Rectangle à coins arrondis 55"/>
          <p:cNvSpPr/>
          <p:nvPr/>
        </p:nvSpPr>
        <p:spPr>
          <a:xfrm>
            <a:off x="3377994" y="3742824"/>
            <a:ext cx="1925918" cy="374400"/>
          </a:xfrm>
          <a:prstGeom prst="roundRect">
            <a:avLst>
              <a:gd name="adj" fmla="val 9641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:APP</a:t>
            </a:r>
            <a:endParaRPr lang="en-GB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7" name="Rectangle à coins arrondis 56"/>
          <p:cNvSpPr/>
          <p:nvPr/>
        </p:nvSpPr>
        <p:spPr>
          <a:xfrm>
            <a:off x="911425" y="3354326"/>
            <a:ext cx="1506980" cy="373896"/>
          </a:xfrm>
          <a:prstGeom prst="roundRect">
            <a:avLst>
              <a:gd name="adj" fmla="val 9619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1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D_APP</a:t>
            </a:r>
            <a:endParaRPr lang="en-US" sz="2100" b="1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8" name="Straight Connector 2"/>
          <p:cNvCxnSpPr>
            <a:stCxn id="57" idx="3"/>
            <a:endCxn id="56" idx="1"/>
          </p:cNvCxnSpPr>
          <p:nvPr/>
        </p:nvCxnSpPr>
        <p:spPr>
          <a:xfrm>
            <a:off x="2418405" y="3541274"/>
            <a:ext cx="959589" cy="38875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3" name="Straight Connector 2"/>
          <p:cNvCxnSpPr>
            <a:endCxn id="64" idx="1"/>
          </p:cNvCxnSpPr>
          <p:nvPr/>
        </p:nvCxnSpPr>
        <p:spPr>
          <a:xfrm flipV="1">
            <a:off x="2485909" y="5005885"/>
            <a:ext cx="954402" cy="401218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4" name="Rectangle à coins arrondis 63"/>
          <p:cNvSpPr/>
          <p:nvPr/>
        </p:nvSpPr>
        <p:spPr>
          <a:xfrm>
            <a:off x="3440311" y="4818685"/>
            <a:ext cx="1863601" cy="374400"/>
          </a:xfrm>
          <a:prstGeom prst="roundRect">
            <a:avLst>
              <a:gd name="adj" fmla="val 8264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fr-FR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HIGHLIGHT</a:t>
            </a:r>
            <a:endParaRPr lang="en-GB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5" name="Rectangle à coins arrondis 64"/>
          <p:cNvSpPr/>
          <p:nvPr/>
        </p:nvSpPr>
        <p:spPr>
          <a:xfrm>
            <a:off x="3440311" y="5608905"/>
            <a:ext cx="1863601" cy="374400"/>
          </a:xfrm>
          <a:prstGeom prst="roundRect">
            <a:avLst>
              <a:gd name="adj" fmla="val 7345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fr-FR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SLIDE</a:t>
            </a:r>
            <a:endParaRPr lang="en-GB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6" name="Rectangle à coins arrondis 65"/>
          <p:cNvSpPr/>
          <p:nvPr/>
        </p:nvSpPr>
        <p:spPr>
          <a:xfrm>
            <a:off x="911426" y="5219477"/>
            <a:ext cx="1569520" cy="389428"/>
          </a:xfrm>
          <a:prstGeom prst="roundRect">
            <a:avLst>
              <a:gd name="adj" fmla="val 7329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1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HSLIDE</a:t>
            </a:r>
            <a:endParaRPr lang="en-US" sz="2100" b="1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7" name="Straight Connector 2"/>
          <p:cNvCxnSpPr>
            <a:stCxn id="66" idx="3"/>
            <a:endCxn id="65" idx="1"/>
          </p:cNvCxnSpPr>
          <p:nvPr/>
        </p:nvCxnSpPr>
        <p:spPr>
          <a:xfrm>
            <a:off x="2480946" y="5414191"/>
            <a:ext cx="959365" cy="381914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0" name="Ellipse 69"/>
          <p:cNvSpPr/>
          <p:nvPr/>
        </p:nvSpPr>
        <p:spPr>
          <a:xfrm>
            <a:off x="6511100" y="3228261"/>
            <a:ext cx="842400" cy="8424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Ellipse 70"/>
          <p:cNvSpPr/>
          <p:nvPr/>
        </p:nvSpPr>
        <p:spPr>
          <a:xfrm>
            <a:off x="6806300" y="3512222"/>
            <a:ext cx="252000" cy="252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Ellipse 71"/>
          <p:cNvSpPr/>
          <p:nvPr/>
        </p:nvSpPr>
        <p:spPr>
          <a:xfrm>
            <a:off x="9303431" y="3216680"/>
            <a:ext cx="842400" cy="843084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3" name="Connecteur droit avec flèche 72"/>
          <p:cNvCxnSpPr/>
          <p:nvPr/>
        </p:nvCxnSpPr>
        <p:spPr>
          <a:xfrm flipV="1">
            <a:off x="7350520" y="3658257"/>
            <a:ext cx="1957121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avec flèche 73"/>
          <p:cNvCxnSpPr/>
          <p:nvPr/>
        </p:nvCxnSpPr>
        <p:spPr>
          <a:xfrm>
            <a:off x="6377641" y="3124834"/>
            <a:ext cx="26691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Ellipse 36"/>
          <p:cNvSpPr/>
          <p:nvPr/>
        </p:nvSpPr>
        <p:spPr>
          <a:xfrm>
            <a:off x="9599861" y="3553292"/>
            <a:ext cx="252000" cy="252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10516" y="1332963"/>
            <a:ext cx="10958092" cy="13267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6478454" y="5117775"/>
            <a:ext cx="842400" cy="8424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llipse 35"/>
          <p:cNvSpPr/>
          <p:nvPr/>
        </p:nvSpPr>
        <p:spPr>
          <a:xfrm>
            <a:off x="6773654" y="5401736"/>
            <a:ext cx="252000" cy="252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Ellipse 43"/>
          <p:cNvSpPr/>
          <p:nvPr/>
        </p:nvSpPr>
        <p:spPr>
          <a:xfrm>
            <a:off x="9270785" y="5106194"/>
            <a:ext cx="842400" cy="843084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5" name="Connecteur droit avec flèche 44"/>
          <p:cNvCxnSpPr/>
          <p:nvPr/>
        </p:nvCxnSpPr>
        <p:spPr>
          <a:xfrm flipV="1">
            <a:off x="7317874" y="5547771"/>
            <a:ext cx="1957121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>
            <a:off x="6344995" y="5014348"/>
            <a:ext cx="26691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00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9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000"/>
                            </p:stCondLst>
                            <p:childTnLst>
                              <p:par>
                                <p:cTn id="81" presetID="63" presetClass="path" presetSubtype="0" accel="50000" decel="5000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58333E-6 1.48148E-6 L 0.22838 0.00301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19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64" grpId="0" animBg="1"/>
      <p:bldP spid="65" grpId="0" animBg="1"/>
      <p:bldP spid="66" grpId="0" animBg="1"/>
      <p:bldP spid="70" grpId="0" animBg="1"/>
      <p:bldP spid="71" grpId="0" animBg="1"/>
      <p:bldP spid="71" grpId="1" animBg="1"/>
      <p:bldP spid="72" grpId="0" animBg="1"/>
      <p:bldP spid="37" grpId="0" animBg="1"/>
      <p:bldP spid="35" grpId="0" animBg="1"/>
      <p:bldP spid="36" grpId="0" animBg="1"/>
      <p:bldP spid="36" grpId="1" animBg="1"/>
      <p:bldP spid="36" grpId="2" animBg="1"/>
      <p:bldP spid="4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10201"/>
            <a:ext cx="9062784" cy="790787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UA Scheduling</a:t>
            </a:r>
            <a:endParaRPr lang="en-GB" sz="4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22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Rectangle 4"/>
          <p:cNvSpPr>
            <a:spLocks noChangeAspect="1"/>
          </p:cNvSpPr>
          <p:nvPr/>
        </p:nvSpPr>
        <p:spPr>
          <a:xfrm>
            <a:off x="2257814" y="2335804"/>
            <a:ext cx="468000" cy="4089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AU1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57814" y="1972279"/>
            <a:ext cx="468000" cy="30029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3" name="Straight Connector 3"/>
          <p:cNvCxnSpPr/>
          <p:nvPr/>
        </p:nvCxnSpPr>
        <p:spPr>
          <a:xfrm flipH="1">
            <a:off x="1971757" y="1988840"/>
            <a:ext cx="0" cy="2700000"/>
          </a:xfrm>
          <a:prstGeom prst="line">
            <a:avLst/>
          </a:prstGeom>
          <a:ln w="63500">
            <a:solidFill>
              <a:schemeClr val="tx1"/>
            </a:solidFill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>
            <a:spLocks noChangeAspect="1"/>
          </p:cNvSpPr>
          <p:nvPr/>
        </p:nvSpPr>
        <p:spPr>
          <a:xfrm>
            <a:off x="2263516" y="3551517"/>
            <a:ext cx="468000" cy="29829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AU2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63352" y="980728"/>
            <a:ext cx="59679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Embedding </a:t>
            </a:r>
            <a:r>
              <a:rPr lang="en-US" dirty="0"/>
              <a:t>the scheduling inside the </a:t>
            </a:r>
            <a:r>
              <a:rPr lang="en-US" dirty="0" smtClean="0"/>
              <a:t>UAs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101112" y="980728"/>
            <a:ext cx="59679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Define </a:t>
            </a:r>
            <a:r>
              <a:rPr lang="en-US" dirty="0" err="1"/>
              <a:t>combinators</a:t>
            </a:r>
            <a:r>
              <a:rPr lang="en-US" dirty="0"/>
              <a:t> outside of UAs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271035" y="3195629"/>
            <a:ext cx="468000" cy="30029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271035" y="2789357"/>
            <a:ext cx="468000" cy="30029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250076" y="3905403"/>
            <a:ext cx="468000" cy="30029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288687" y="4538575"/>
            <a:ext cx="60993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 smtClean="0"/>
              <a:t>●●</a:t>
            </a:r>
            <a:r>
              <a:rPr lang="en-US" sz="400" dirty="0"/>
              <a:t> </a:t>
            </a:r>
            <a:r>
              <a:rPr lang="en-US" sz="400" dirty="0" smtClean="0"/>
              <a:t>●</a:t>
            </a:r>
            <a:endParaRPr lang="en-US" sz="400" dirty="0"/>
          </a:p>
        </p:txBody>
      </p:sp>
      <p:sp>
        <p:nvSpPr>
          <p:cNvPr id="43" name="Rectangle 42"/>
          <p:cNvSpPr/>
          <p:nvPr/>
        </p:nvSpPr>
        <p:spPr>
          <a:xfrm>
            <a:off x="2754447" y="2380530"/>
            <a:ext cx="7361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818960" y="2771636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PRE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777520" y="3901990"/>
            <a:ext cx="7361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777520" y="3144292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PRE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8" name="Straight Connector 3"/>
          <p:cNvCxnSpPr/>
          <p:nvPr/>
        </p:nvCxnSpPr>
        <p:spPr>
          <a:xfrm flipH="1">
            <a:off x="6231337" y="1614336"/>
            <a:ext cx="14003" cy="3048092"/>
          </a:xfrm>
          <a:prstGeom prst="line">
            <a:avLst/>
          </a:prstGeom>
          <a:ln w="63500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>
            <a:spLocks noChangeAspect="1"/>
          </p:cNvSpPr>
          <p:nvPr/>
        </p:nvSpPr>
        <p:spPr>
          <a:xfrm>
            <a:off x="6491160" y="2384890"/>
            <a:ext cx="1595438" cy="6120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HIGHLIGHT</a:t>
            </a:r>
            <a:endParaRPr lang="en-GB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0" name="Rectangle 49"/>
          <p:cNvSpPr>
            <a:spLocks noChangeAspect="1"/>
          </p:cNvSpPr>
          <p:nvPr/>
        </p:nvSpPr>
        <p:spPr>
          <a:xfrm>
            <a:off x="9133269" y="2528921"/>
            <a:ext cx="508328" cy="324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GB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1" name="Rectangle 50"/>
          <p:cNvSpPr>
            <a:spLocks noChangeAspect="1"/>
          </p:cNvSpPr>
          <p:nvPr/>
        </p:nvSpPr>
        <p:spPr>
          <a:xfrm>
            <a:off x="10728707" y="2384890"/>
            <a:ext cx="1094570" cy="6120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SLIDE</a:t>
            </a:r>
            <a:endParaRPr lang="en-GB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3" name="Connecteur droit 52"/>
          <p:cNvCxnSpPr/>
          <p:nvPr/>
        </p:nvCxnSpPr>
        <p:spPr>
          <a:xfrm>
            <a:off x="8086598" y="2690921"/>
            <a:ext cx="104667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/>
          <p:cNvCxnSpPr/>
          <p:nvPr/>
        </p:nvCxnSpPr>
        <p:spPr>
          <a:xfrm>
            <a:off x="9641597" y="2690921"/>
            <a:ext cx="108711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à coins arrondis 6"/>
          <p:cNvSpPr/>
          <p:nvPr/>
        </p:nvSpPr>
        <p:spPr>
          <a:xfrm>
            <a:off x="6384032" y="2186754"/>
            <a:ext cx="5544616" cy="1026221"/>
          </a:xfrm>
          <a:prstGeom prst="roundRect">
            <a:avLst>
              <a:gd name="adj" fmla="val 12194"/>
            </a:avLst>
          </a:prstGeom>
          <a:noFill/>
          <a:ln w="12700"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R9"/>
            </a:endParaRPr>
          </a:p>
        </p:txBody>
      </p:sp>
      <p:sp>
        <p:nvSpPr>
          <p:cNvPr id="120" name="Rectangle à coins arrondis 119"/>
          <p:cNvSpPr/>
          <p:nvPr/>
        </p:nvSpPr>
        <p:spPr>
          <a:xfrm>
            <a:off x="6300555" y="1880874"/>
            <a:ext cx="1106472" cy="360000"/>
          </a:xfrm>
          <a:prstGeom prst="roundRect">
            <a:avLst>
              <a:gd name="adj" fmla="val 7329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BE" sz="1800" b="1" dirty="0" smtClean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HSLIDE</a:t>
            </a:r>
            <a:endParaRPr lang="en-US" sz="1800" b="1" baseline="-25000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4" name=" 3"/>
          <p:cNvSpPr/>
          <p:nvPr/>
        </p:nvSpPr>
        <p:spPr>
          <a:xfrm>
            <a:off x="6888088" y="3820810"/>
            <a:ext cx="432048" cy="432048"/>
          </a:xfrm>
          <a:prstGeom prst="gear9">
            <a:avLst/>
          </a:prstGeom>
          <a:solidFill>
            <a:srgbClr val="637052">
              <a:lumMod val="40000"/>
              <a:lumOff val="60000"/>
            </a:srgbClr>
          </a:soli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p:spPr>
      </p:sp>
      <p:sp>
        <p:nvSpPr>
          <p:cNvPr id="175" name=" 3"/>
          <p:cNvSpPr/>
          <p:nvPr/>
        </p:nvSpPr>
        <p:spPr>
          <a:xfrm>
            <a:off x="6600056" y="3676794"/>
            <a:ext cx="360040" cy="359623"/>
          </a:xfrm>
          <a:prstGeom prst="gear9">
            <a:avLst/>
          </a:prstGeom>
          <a:solidFill>
            <a:srgbClr val="637052">
              <a:lumMod val="40000"/>
              <a:lumOff val="60000"/>
            </a:srgbClr>
          </a:soli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p:spPr>
      </p:sp>
      <p:sp>
        <p:nvSpPr>
          <p:cNvPr id="176" name=" 3"/>
          <p:cNvSpPr/>
          <p:nvPr/>
        </p:nvSpPr>
        <p:spPr>
          <a:xfrm>
            <a:off x="6888088" y="3532778"/>
            <a:ext cx="324983" cy="335774"/>
          </a:xfrm>
          <a:prstGeom prst="gear9">
            <a:avLst/>
          </a:prstGeom>
          <a:solidFill>
            <a:srgbClr val="637052">
              <a:lumMod val="40000"/>
              <a:lumOff val="60000"/>
            </a:srgbClr>
          </a:soli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p:spPr>
      </p:sp>
      <p:sp>
        <p:nvSpPr>
          <p:cNvPr id="177" name="Rectangle à coins arrondis 176"/>
          <p:cNvSpPr/>
          <p:nvPr/>
        </p:nvSpPr>
        <p:spPr>
          <a:xfrm>
            <a:off x="7511345" y="3679419"/>
            <a:ext cx="684000" cy="360000"/>
          </a:xfrm>
          <a:prstGeom prst="roundRect">
            <a:avLst>
              <a:gd name="adj" fmla="val 7329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BE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HSLIDE</a:t>
            </a:r>
            <a:endParaRPr lang="en-US" sz="1200" b="1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8" name="Rectangle 177"/>
          <p:cNvSpPr>
            <a:spLocks noChangeAspect="1"/>
          </p:cNvSpPr>
          <p:nvPr/>
        </p:nvSpPr>
        <p:spPr>
          <a:xfrm>
            <a:off x="8449589" y="3755572"/>
            <a:ext cx="360000" cy="22945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GB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79" name="Connecteur droit 178"/>
          <p:cNvCxnSpPr>
            <a:endCxn id="178" idx="1"/>
          </p:cNvCxnSpPr>
          <p:nvPr/>
        </p:nvCxnSpPr>
        <p:spPr>
          <a:xfrm>
            <a:off x="8184232" y="3862340"/>
            <a:ext cx="26535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Connecteur droit 179"/>
          <p:cNvCxnSpPr/>
          <p:nvPr/>
        </p:nvCxnSpPr>
        <p:spPr>
          <a:xfrm>
            <a:off x="8809589" y="3860016"/>
            <a:ext cx="26535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Connecteur droit 180"/>
          <p:cNvCxnSpPr/>
          <p:nvPr/>
        </p:nvCxnSpPr>
        <p:spPr>
          <a:xfrm>
            <a:off x="9708080" y="3856605"/>
            <a:ext cx="26535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2" name="Rectangle 181"/>
          <p:cNvSpPr>
            <a:spLocks noChangeAspect="1"/>
          </p:cNvSpPr>
          <p:nvPr/>
        </p:nvSpPr>
        <p:spPr>
          <a:xfrm>
            <a:off x="9984432" y="3672230"/>
            <a:ext cx="360000" cy="229458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GB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3" name="Rectangle 182"/>
          <p:cNvSpPr>
            <a:spLocks noChangeAspect="1"/>
          </p:cNvSpPr>
          <p:nvPr/>
        </p:nvSpPr>
        <p:spPr>
          <a:xfrm>
            <a:off x="10566790" y="3761784"/>
            <a:ext cx="360000" cy="22945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GB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84" name="Connecteur droit 183"/>
          <p:cNvCxnSpPr>
            <a:endCxn id="183" idx="1"/>
          </p:cNvCxnSpPr>
          <p:nvPr/>
        </p:nvCxnSpPr>
        <p:spPr>
          <a:xfrm>
            <a:off x="10301433" y="3868552"/>
            <a:ext cx="26535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Connecteur droit 184"/>
          <p:cNvCxnSpPr/>
          <p:nvPr/>
        </p:nvCxnSpPr>
        <p:spPr>
          <a:xfrm>
            <a:off x="10926790" y="3868552"/>
            <a:ext cx="26535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6" name="Rectangle à coins arrondis 185"/>
          <p:cNvSpPr/>
          <p:nvPr/>
        </p:nvSpPr>
        <p:spPr>
          <a:xfrm>
            <a:off x="9031947" y="3680367"/>
            <a:ext cx="684000" cy="360000"/>
          </a:xfrm>
          <a:prstGeom prst="roundRect">
            <a:avLst>
              <a:gd name="adj" fmla="val 7329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BE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HSLIDE</a:t>
            </a:r>
            <a:endParaRPr lang="en-US" sz="1200" b="1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7" name="Rectangle à coins arrondis 186"/>
          <p:cNvSpPr/>
          <p:nvPr/>
        </p:nvSpPr>
        <p:spPr>
          <a:xfrm>
            <a:off x="11149904" y="3687842"/>
            <a:ext cx="684000" cy="360000"/>
          </a:xfrm>
          <a:prstGeom prst="roundRect">
            <a:avLst>
              <a:gd name="adj" fmla="val 7329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BE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HSLIDE</a:t>
            </a:r>
            <a:endParaRPr lang="en-US" sz="1200" b="1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8" name="Rectangle 187"/>
          <p:cNvSpPr/>
          <p:nvPr/>
        </p:nvSpPr>
        <p:spPr>
          <a:xfrm>
            <a:off x="7489133" y="4561421"/>
            <a:ext cx="2880320" cy="173881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9" name="Rectangle 188"/>
          <p:cNvSpPr/>
          <p:nvPr/>
        </p:nvSpPr>
        <p:spPr>
          <a:xfrm>
            <a:off x="7489133" y="4570298"/>
            <a:ext cx="504000" cy="180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err="1" smtClean="0">
                <a:solidFill>
                  <a:schemeClr val="tx1"/>
                </a:solidFill>
              </a:rPr>
              <a:t>abc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90" name="Ellipse 189"/>
          <p:cNvSpPr/>
          <p:nvPr/>
        </p:nvSpPr>
        <p:spPr>
          <a:xfrm>
            <a:off x="8135637" y="4932557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Ellipse 190"/>
          <p:cNvSpPr/>
          <p:nvPr/>
        </p:nvSpPr>
        <p:spPr>
          <a:xfrm>
            <a:off x="9721437" y="4912899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2" name="Ellipse 191"/>
          <p:cNvSpPr/>
          <p:nvPr/>
        </p:nvSpPr>
        <p:spPr>
          <a:xfrm>
            <a:off x="9764536" y="5772187"/>
            <a:ext cx="468000" cy="468000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3" name="Rectangle 192"/>
          <p:cNvSpPr/>
          <p:nvPr/>
        </p:nvSpPr>
        <p:spPr>
          <a:xfrm>
            <a:off x="7664906" y="5879111"/>
            <a:ext cx="322131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a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7994721" y="5879111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b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95" name="Rectangle 194"/>
          <p:cNvSpPr/>
          <p:nvPr/>
        </p:nvSpPr>
        <p:spPr>
          <a:xfrm>
            <a:off x="8354721" y="5880187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a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96" name="Rectangle 195"/>
          <p:cNvSpPr/>
          <p:nvPr/>
        </p:nvSpPr>
        <p:spPr>
          <a:xfrm>
            <a:off x="8714721" y="5880187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b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9074721" y="5880187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a</a:t>
            </a:r>
            <a:endParaRPr lang="en-GB" sz="1800" dirty="0">
              <a:solidFill>
                <a:schemeClr val="tx1"/>
              </a:solidFill>
            </a:endParaRPr>
          </a:p>
        </p:txBody>
      </p:sp>
      <p:cxnSp>
        <p:nvCxnSpPr>
          <p:cNvPr id="198" name="Connecteur droit avec flèche 197"/>
          <p:cNvCxnSpPr/>
          <p:nvPr/>
        </p:nvCxnSpPr>
        <p:spPr>
          <a:xfrm>
            <a:off x="10009413" y="5408900"/>
            <a:ext cx="0" cy="36000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ZoneTexte 198"/>
          <p:cNvSpPr txBox="1"/>
          <p:nvPr/>
        </p:nvSpPr>
        <p:spPr>
          <a:xfrm>
            <a:off x="9434721" y="4725703"/>
            <a:ext cx="21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a</a:t>
            </a:r>
            <a:endParaRPr lang="en-US" sz="1200" dirty="0"/>
          </a:p>
        </p:txBody>
      </p:sp>
      <p:sp>
        <p:nvSpPr>
          <p:cNvPr id="200" name="ZoneTexte 199"/>
          <p:cNvSpPr txBox="1"/>
          <p:nvPr/>
        </p:nvSpPr>
        <p:spPr>
          <a:xfrm>
            <a:off x="8672091" y="5196730"/>
            <a:ext cx="21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b</a:t>
            </a:r>
            <a:endParaRPr lang="en-US" sz="1200" dirty="0"/>
          </a:p>
        </p:txBody>
      </p:sp>
      <p:sp>
        <p:nvSpPr>
          <p:cNvPr id="201" name="ZoneTexte 200"/>
          <p:cNvSpPr txBox="1"/>
          <p:nvPr/>
        </p:nvSpPr>
        <p:spPr>
          <a:xfrm>
            <a:off x="9976959" y="5521925"/>
            <a:ext cx="21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c</a:t>
            </a:r>
            <a:endParaRPr lang="en-US" sz="1200" dirty="0"/>
          </a:p>
        </p:txBody>
      </p:sp>
      <p:sp>
        <p:nvSpPr>
          <p:cNvPr id="202" name="Ellipse 201"/>
          <p:cNvSpPr/>
          <p:nvPr/>
        </p:nvSpPr>
        <p:spPr>
          <a:xfrm>
            <a:off x="8294380" y="5085828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3" name="Connecteur droit avec flèche 202"/>
          <p:cNvCxnSpPr/>
          <p:nvPr/>
        </p:nvCxnSpPr>
        <p:spPr>
          <a:xfrm>
            <a:off x="8576352" y="5005807"/>
            <a:ext cx="119870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Connecteur droit avec flèche 203"/>
          <p:cNvCxnSpPr/>
          <p:nvPr/>
        </p:nvCxnSpPr>
        <p:spPr>
          <a:xfrm flipH="1" flipV="1">
            <a:off x="8626971" y="5257263"/>
            <a:ext cx="1116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Connecteur droit avec flèche 204"/>
          <p:cNvCxnSpPr/>
          <p:nvPr/>
        </p:nvCxnSpPr>
        <p:spPr>
          <a:xfrm>
            <a:off x="10019937" y="5408341"/>
            <a:ext cx="0" cy="36000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6" name="Ellipse 205"/>
          <p:cNvSpPr/>
          <p:nvPr/>
        </p:nvSpPr>
        <p:spPr>
          <a:xfrm>
            <a:off x="9901597" y="5087071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/>
          <p:nvPr/>
        </p:nvSpPr>
        <p:spPr>
          <a:xfrm>
            <a:off x="7673030" y="5879111"/>
            <a:ext cx="322131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208" name="ZoneTexte 207"/>
          <p:cNvSpPr txBox="1"/>
          <p:nvPr/>
        </p:nvSpPr>
        <p:spPr>
          <a:xfrm>
            <a:off x="9445245" y="4725144"/>
            <a:ext cx="21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a</a:t>
            </a:r>
            <a:endParaRPr lang="en-US" sz="1200" dirty="0"/>
          </a:p>
        </p:txBody>
      </p:sp>
      <p:sp>
        <p:nvSpPr>
          <p:cNvPr id="209" name="ZoneTexte 208"/>
          <p:cNvSpPr txBox="1"/>
          <p:nvPr/>
        </p:nvSpPr>
        <p:spPr>
          <a:xfrm>
            <a:off x="8682615" y="5196171"/>
            <a:ext cx="21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b</a:t>
            </a:r>
            <a:endParaRPr lang="en-US" sz="1200" dirty="0"/>
          </a:p>
        </p:txBody>
      </p:sp>
      <p:sp>
        <p:nvSpPr>
          <p:cNvPr id="210" name="ZoneTexte 209"/>
          <p:cNvSpPr txBox="1"/>
          <p:nvPr/>
        </p:nvSpPr>
        <p:spPr>
          <a:xfrm>
            <a:off x="9987483" y="5521366"/>
            <a:ext cx="21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c</a:t>
            </a:r>
            <a:endParaRPr lang="en-US" sz="1200" dirty="0"/>
          </a:p>
        </p:txBody>
      </p:sp>
      <p:sp>
        <p:nvSpPr>
          <p:cNvPr id="211" name="Ellipse 210"/>
          <p:cNvSpPr/>
          <p:nvPr/>
        </p:nvSpPr>
        <p:spPr>
          <a:xfrm>
            <a:off x="9895428" y="5085828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" name="Connecteur droit avec flèche 211"/>
          <p:cNvCxnSpPr/>
          <p:nvPr/>
        </p:nvCxnSpPr>
        <p:spPr>
          <a:xfrm flipH="1">
            <a:off x="8622634" y="5257263"/>
            <a:ext cx="115242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3" name="Ellipse 212"/>
          <p:cNvSpPr/>
          <p:nvPr/>
        </p:nvSpPr>
        <p:spPr>
          <a:xfrm>
            <a:off x="8294380" y="5085828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/>
          <p:nvPr/>
        </p:nvSpPr>
        <p:spPr>
          <a:xfrm>
            <a:off x="7990687" y="5879111"/>
            <a:ext cx="368069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215" name="Ellipse 214"/>
          <p:cNvSpPr/>
          <p:nvPr/>
        </p:nvSpPr>
        <p:spPr>
          <a:xfrm>
            <a:off x="8290266" y="5085828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6" name="Connecteur droit avec flèche 215"/>
          <p:cNvCxnSpPr/>
          <p:nvPr/>
        </p:nvCxnSpPr>
        <p:spPr>
          <a:xfrm>
            <a:off x="8585571" y="4999986"/>
            <a:ext cx="11988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7" name="Ellipse 216"/>
          <p:cNvSpPr/>
          <p:nvPr/>
        </p:nvSpPr>
        <p:spPr>
          <a:xfrm>
            <a:off x="9901597" y="5085828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8349392" y="5879111"/>
            <a:ext cx="366254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219" name="Ellipse 218"/>
          <p:cNvSpPr/>
          <p:nvPr/>
        </p:nvSpPr>
        <p:spPr>
          <a:xfrm>
            <a:off x="9901597" y="5076245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0" name="Connecteur droit avec flèche 219"/>
          <p:cNvCxnSpPr/>
          <p:nvPr/>
        </p:nvCxnSpPr>
        <p:spPr>
          <a:xfrm flipH="1">
            <a:off x="8608758" y="5262414"/>
            <a:ext cx="115242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1" name="Ellipse 220"/>
          <p:cNvSpPr/>
          <p:nvPr/>
        </p:nvSpPr>
        <p:spPr>
          <a:xfrm>
            <a:off x="8294531" y="5090701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8718755" y="5880746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223" name="Ellipse 222"/>
          <p:cNvSpPr/>
          <p:nvPr/>
        </p:nvSpPr>
        <p:spPr>
          <a:xfrm>
            <a:off x="8286152" y="5074899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4" name="Connecteur droit avec flèche 223"/>
          <p:cNvCxnSpPr/>
          <p:nvPr/>
        </p:nvCxnSpPr>
        <p:spPr>
          <a:xfrm>
            <a:off x="8585571" y="4999986"/>
            <a:ext cx="11988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5" name="Ellipse 224"/>
          <p:cNvSpPr/>
          <p:nvPr/>
        </p:nvSpPr>
        <p:spPr>
          <a:xfrm>
            <a:off x="9897483" y="5089115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9085246" y="5879111"/>
            <a:ext cx="342922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65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0" dur="2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2" dur="2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4" dur="2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7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25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5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7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25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5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75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5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2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26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27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28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29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3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31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5810"/>
                            </p:stCondLst>
                            <p:childTnLst>
                              <p:par>
                                <p:cTn id="1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6310"/>
                            </p:stCondLst>
                            <p:childTnLst>
                              <p:par>
                                <p:cTn id="181" presetID="21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2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3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4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85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6810"/>
                            </p:stCondLst>
                            <p:childTnLst>
                              <p:par>
                                <p:cTn id="187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8" dur="1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9" dur="1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6820"/>
                            </p:stCondLst>
                            <p:childTnLst>
                              <p:par>
                                <p:cTn id="1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6820"/>
                            </p:stCondLst>
                            <p:childTnLst>
                              <p:par>
                                <p:cTn id="19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6820"/>
                            </p:stCondLst>
                            <p:childTnLst>
                              <p:par>
                                <p:cTn id="1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6820"/>
                            </p:stCondLst>
                            <p:childTnLst>
                              <p:par>
                                <p:cTn id="20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6820"/>
                            </p:stCondLst>
                            <p:childTnLst>
                              <p:par>
                                <p:cTn id="20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7820"/>
                            </p:stCondLst>
                            <p:childTnLst>
                              <p:par>
                                <p:cTn id="206" presetID="21" presetClass="emph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7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8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9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10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9320"/>
                            </p:stCondLst>
                            <p:childTnLst>
                              <p:par>
                                <p:cTn id="2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1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9330"/>
                            </p:stCondLst>
                            <p:childTnLst>
                              <p:par>
                                <p:cTn id="216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7" dur="1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8" dur="1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9340"/>
                            </p:stCondLst>
                            <p:childTnLst>
                              <p:par>
                                <p:cTn id="220" presetID="1" presetClass="exit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10340"/>
                            </p:stCondLst>
                            <p:childTnLst>
                              <p:par>
                                <p:cTn id="2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10340"/>
                            </p:stCondLst>
                            <p:childTnLst>
                              <p:par>
                                <p:cTn id="2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10340"/>
                            </p:stCondLst>
                            <p:childTnLst>
                              <p:par>
                                <p:cTn id="229" presetID="1" presetClass="exit" presetSubtype="0" fill="hold" grpId="1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11090"/>
                            </p:stCondLst>
                            <p:childTnLst>
                              <p:par>
                                <p:cTn id="23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12090"/>
                            </p:stCondLst>
                            <p:childTnLst>
                              <p:par>
                                <p:cTn id="235" presetID="21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6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7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8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39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12840"/>
                            </p:stCondLst>
                            <p:childTnLst>
                              <p:par>
                                <p:cTn id="241" presetID="1" presetClass="exit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13340"/>
                            </p:stCondLst>
                            <p:childTnLst>
                              <p:par>
                                <p:cTn id="2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1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13350"/>
                            </p:stCondLst>
                            <p:childTnLst>
                              <p:par>
                                <p:cTn id="248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9" dur="1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0" dur="1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13360"/>
                            </p:stCondLst>
                            <p:childTnLst>
                              <p:par>
                                <p:cTn id="2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13360"/>
                            </p:stCondLst>
                            <p:childTnLst>
                              <p:par>
                                <p:cTn id="2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13360"/>
                            </p:stCondLst>
                            <p:childTnLst>
                              <p:par>
                                <p:cTn id="258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13860"/>
                            </p:stCondLst>
                            <p:childTnLst>
                              <p:par>
                                <p:cTn id="26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14360"/>
                            </p:stCondLst>
                            <p:childTnLst>
                              <p:par>
                                <p:cTn id="264" presetID="21" presetClass="emph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5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6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7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68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15360"/>
                            </p:stCondLst>
                            <p:childTnLst>
                              <p:par>
                                <p:cTn id="2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1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15370"/>
                            </p:stCondLst>
                            <p:childTnLst>
                              <p:par>
                                <p:cTn id="274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5" dur="1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6" dur="1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15380"/>
                            </p:stCondLst>
                            <p:childTnLst>
                              <p:par>
                                <p:cTn id="278" presetID="1" presetClass="exit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15880"/>
                            </p:stCondLst>
                            <p:childTnLst>
                              <p:par>
                                <p:cTn id="2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15880"/>
                            </p:stCondLst>
                            <p:childTnLst>
                              <p:par>
                                <p:cTn id="2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15880"/>
                            </p:stCondLst>
                            <p:childTnLst>
                              <p:par>
                                <p:cTn id="287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16130"/>
                            </p:stCondLst>
                            <p:childTnLst>
                              <p:par>
                                <p:cTn id="29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16380"/>
                            </p:stCondLst>
                            <p:childTnLst>
                              <p:par>
                                <p:cTn id="293" presetID="21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94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95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96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97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17130"/>
                            </p:stCondLst>
                            <p:childTnLst>
                              <p:par>
                                <p:cTn id="299" presetID="1" presetClass="exit" presetSubtype="0" fill="hold" grpId="2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1" fill="hold">
                            <p:stCondLst>
                              <p:cond delay="17380"/>
                            </p:stCondLst>
                            <p:childTnLst>
                              <p:par>
                                <p:cTn id="3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1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17390"/>
                            </p:stCondLst>
                            <p:childTnLst>
                              <p:par>
                                <p:cTn id="306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7" dur="1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8" dur="1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>
                            <p:stCondLst>
                              <p:cond delay="17400"/>
                            </p:stCondLst>
                            <p:childTnLst>
                              <p:par>
                                <p:cTn id="3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17400"/>
                            </p:stCondLst>
                            <p:childTnLst>
                              <p:par>
                                <p:cTn id="3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3" grpId="0" animBg="1"/>
      <p:bldP spid="39" grpId="0" animBg="1"/>
      <p:bldP spid="40" grpId="0" animBg="1"/>
      <p:bldP spid="41" grpId="0" animBg="1"/>
      <p:bldP spid="42" grpId="0"/>
      <p:bldP spid="43" grpId="0"/>
      <p:bldP spid="45" grpId="0"/>
      <p:bldP spid="46" grpId="0"/>
      <p:bldP spid="47" grpId="0"/>
      <p:bldP spid="49" grpId="0" animBg="1"/>
      <p:bldP spid="50" grpId="0" animBg="1"/>
      <p:bldP spid="51" grpId="0" animBg="1"/>
      <p:bldP spid="7" grpId="0" animBg="1"/>
      <p:bldP spid="120" grpId="0"/>
      <p:bldP spid="177" grpId="0" animBg="1"/>
      <p:bldP spid="178" grpId="0" animBg="1"/>
      <p:bldP spid="182" grpId="0"/>
      <p:bldP spid="183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9" grpId="0"/>
      <p:bldP spid="200" grpId="0"/>
      <p:bldP spid="201" grpId="0"/>
      <p:bldP spid="202" grpId="0" animBg="1"/>
      <p:bldP spid="202" grpId="1" animBg="1"/>
      <p:bldP spid="202" grpId="2" animBg="1"/>
      <p:bldP spid="206" grpId="0" animBg="1"/>
      <p:bldP spid="206" grpId="1" animBg="1"/>
      <p:bldP spid="207" grpId="0" animBg="1"/>
      <p:bldP spid="208" grpId="0"/>
      <p:bldP spid="209" grpId="0"/>
      <p:bldP spid="210" grpId="0"/>
      <p:bldP spid="211" grpId="0" animBg="1"/>
      <p:bldP spid="211" grpId="1" animBg="1"/>
      <p:bldP spid="211" grpId="2" animBg="1"/>
      <p:bldP spid="213" grpId="0" animBg="1"/>
      <p:bldP spid="213" grpId="1" animBg="1"/>
      <p:bldP spid="214" grpId="0" animBg="1"/>
      <p:bldP spid="215" grpId="0" animBg="1"/>
      <p:bldP spid="215" grpId="1" animBg="1"/>
      <p:bldP spid="215" grpId="2" animBg="1"/>
      <p:bldP spid="217" grpId="0" animBg="1"/>
      <p:bldP spid="217" grpId="1" animBg="1"/>
      <p:bldP spid="218" grpId="0" animBg="1"/>
      <p:bldP spid="219" grpId="0" animBg="1"/>
      <p:bldP spid="219" grpId="1" animBg="1"/>
      <p:bldP spid="219" grpId="2" animBg="1"/>
      <p:bldP spid="221" grpId="0" animBg="1"/>
      <p:bldP spid="221" grpId="1" animBg="1"/>
      <p:bldP spid="222" grpId="0" animBg="1"/>
      <p:bldP spid="223" grpId="0" animBg="1"/>
      <p:bldP spid="223" grpId="1" animBg="1"/>
      <p:bldP spid="223" grpId="2" animBg="1"/>
      <p:bldP spid="225" grpId="0" animBg="1"/>
      <p:bldP spid="22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95600" y="2636912"/>
            <a:ext cx="6768752" cy="1313640"/>
          </a:xfrm>
          <a:ln>
            <a:noFill/>
          </a:ln>
        </p:spPr>
        <p:txBody>
          <a:bodyPr/>
          <a:lstStyle/>
          <a:p>
            <a:r>
              <a:rPr lang="en-GB" sz="4800" b="1" dirty="0" smtClean="0"/>
              <a:t>Relate AUs with TUs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282998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9376" y="310201"/>
            <a:ext cx="11305256" cy="790787"/>
          </a:xfrm>
        </p:spPr>
        <p:txBody>
          <a:bodyPr/>
          <a:lstStyle/>
          <a:p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MT &lt; &gt; MA Coordination</a:t>
            </a:r>
            <a:endParaRPr lang="en-GB" sz="4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10303200" y="6591504"/>
            <a:ext cx="1828492" cy="266496"/>
          </a:xfrm>
        </p:spPr>
        <p:txBody>
          <a:bodyPr/>
          <a:lstStyle/>
          <a:p>
            <a:pPr>
              <a:defRPr/>
            </a:pPr>
            <a:r>
              <a:rPr lang="fr-FR" dirty="0" smtClean="0">
                <a:solidFill>
                  <a:prstClr val="white"/>
                </a:solidFill>
                <a:latin typeface="Calibri"/>
              </a:rPr>
              <a:t>23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9598" y="6189893"/>
            <a:ext cx="9936842" cy="415498"/>
          </a:xfrm>
          <a:prstGeom prst="rect">
            <a:avLst/>
          </a:prstGeom>
        </p:spPr>
        <p:txBody>
          <a:bodyPr wrap="square" lIns="0" rIns="0" bIns="0">
            <a:spAutoFit/>
          </a:bodyPr>
          <a:lstStyle/>
          <a:p>
            <a:r>
              <a:rPr lang="en-US" sz="1200" b="1" dirty="0"/>
              <a:t>[5] </a:t>
            </a:r>
            <a:r>
              <a:rPr lang="en-US" sz="1200" b="1" dirty="0" err="1"/>
              <a:t>Erwan</a:t>
            </a:r>
            <a:r>
              <a:rPr lang="en-US" sz="1200" b="1" dirty="0"/>
              <a:t> </a:t>
            </a:r>
            <a:r>
              <a:rPr lang="en-US" sz="1200" b="1" dirty="0" err="1"/>
              <a:t>Bousse</a:t>
            </a:r>
            <a:r>
              <a:rPr lang="en-US" sz="1200" b="1" dirty="0"/>
              <a:t>, Dorian Leroy, Benoit </a:t>
            </a:r>
            <a:r>
              <a:rPr lang="en-US" sz="1200" b="1" dirty="0" err="1"/>
              <a:t>Combemale</a:t>
            </a:r>
            <a:r>
              <a:rPr lang="en-US" sz="1200" b="1" dirty="0"/>
              <a:t>, Manuel </a:t>
            </a:r>
            <a:r>
              <a:rPr lang="en-US" sz="1200" b="1" dirty="0" err="1"/>
              <a:t>Wimmer</a:t>
            </a:r>
            <a:r>
              <a:rPr lang="en-US" sz="1200" b="1" dirty="0"/>
              <a:t>, and Benoit </a:t>
            </a:r>
            <a:r>
              <a:rPr lang="en-US" sz="1200" b="1" dirty="0" err="1"/>
              <a:t>Baudry</a:t>
            </a:r>
            <a:r>
              <a:rPr lang="en-US" sz="1200" b="1" dirty="0"/>
              <a:t>. Omniscient </a:t>
            </a:r>
            <a:r>
              <a:rPr lang="en-US" sz="1200" b="1" dirty="0" smtClean="0"/>
              <a:t>Debugging </a:t>
            </a:r>
            <a:r>
              <a:rPr lang="en-US" sz="1200" b="1" dirty="0"/>
              <a:t>for </a:t>
            </a:r>
            <a:r>
              <a:rPr lang="en-US" sz="1200" b="1" dirty="0" smtClean="0"/>
              <a:t>Executable DSLs</a:t>
            </a:r>
            <a:r>
              <a:rPr lang="en-US" sz="1200" b="1" dirty="0"/>
              <a:t>. Journal of Systems and Software, 137:261–288, 2018</a:t>
            </a:r>
          </a:p>
        </p:txBody>
      </p:sp>
      <p:sp>
        <p:nvSpPr>
          <p:cNvPr id="19" name="Rectangle à coins arrondis 18"/>
          <p:cNvSpPr/>
          <p:nvPr/>
        </p:nvSpPr>
        <p:spPr>
          <a:xfrm>
            <a:off x="682705" y="1873024"/>
            <a:ext cx="696707" cy="396000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BE" sz="28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ctangle à coins arrondis 20"/>
          <p:cNvSpPr/>
          <p:nvPr/>
        </p:nvSpPr>
        <p:spPr>
          <a:xfrm>
            <a:off x="683406" y="2643176"/>
            <a:ext cx="696707" cy="396000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BE" sz="2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681291" y="3608234"/>
            <a:ext cx="696707" cy="396000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BE" sz="28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à coins arrondis 22"/>
          <p:cNvSpPr/>
          <p:nvPr/>
        </p:nvSpPr>
        <p:spPr>
          <a:xfrm>
            <a:off x="776504" y="5086212"/>
            <a:ext cx="696707" cy="396000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BE" sz="2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 à coins arrondis 24"/>
          <p:cNvSpPr/>
          <p:nvPr/>
        </p:nvSpPr>
        <p:spPr>
          <a:xfrm>
            <a:off x="1535178" y="2171153"/>
            <a:ext cx="1368152" cy="3787307"/>
          </a:xfrm>
          <a:prstGeom prst="roundRect">
            <a:avLst>
              <a:gd name="adj" fmla="val 9840"/>
            </a:avLst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Rectangle à coins arrondis 36"/>
          <p:cNvSpPr/>
          <p:nvPr/>
        </p:nvSpPr>
        <p:spPr>
          <a:xfrm>
            <a:off x="1870900" y="2247176"/>
            <a:ext cx="696707" cy="396000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1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Rectangle à coins arrondis 37"/>
          <p:cNvSpPr/>
          <p:nvPr/>
        </p:nvSpPr>
        <p:spPr>
          <a:xfrm>
            <a:off x="1870900" y="3286790"/>
            <a:ext cx="696707" cy="396000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18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Rectangle à coins arrondis 38"/>
          <p:cNvSpPr/>
          <p:nvPr/>
        </p:nvSpPr>
        <p:spPr>
          <a:xfrm>
            <a:off x="1868003" y="4788332"/>
            <a:ext cx="696707" cy="396000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1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" name="Groupe 2"/>
          <p:cNvGrpSpPr/>
          <p:nvPr/>
        </p:nvGrpSpPr>
        <p:grpSpPr>
          <a:xfrm>
            <a:off x="4458216" y="2583202"/>
            <a:ext cx="2252414" cy="1553708"/>
            <a:chOff x="2556943" y="2760094"/>
            <a:chExt cx="2252414" cy="1553708"/>
          </a:xfrm>
        </p:grpSpPr>
        <p:sp>
          <p:nvSpPr>
            <p:cNvPr id="64" name="Flèche droite 63"/>
            <p:cNvSpPr/>
            <p:nvPr/>
          </p:nvSpPr>
          <p:spPr>
            <a:xfrm rot="5400000">
              <a:off x="2906296" y="2410741"/>
              <a:ext cx="1553708" cy="2252414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1" name="Flèche droite 40"/>
            <p:cNvSpPr/>
            <p:nvPr/>
          </p:nvSpPr>
          <p:spPr>
            <a:xfrm rot="5400000">
              <a:off x="3425509" y="2805695"/>
              <a:ext cx="514346" cy="686891"/>
            </a:xfrm>
            <a:prstGeom prst="rightArrow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fr-BE" sz="1400" b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AU</a:t>
              </a:r>
              <a:r>
                <a:rPr lang="fr-BE" sz="1400" b="1" baseline="-25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  <a:endPara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3" name="Flèche droite 42"/>
            <p:cNvSpPr/>
            <p:nvPr/>
          </p:nvSpPr>
          <p:spPr>
            <a:xfrm rot="5400000">
              <a:off x="3449086" y="3421068"/>
              <a:ext cx="514346" cy="686891"/>
            </a:xfrm>
            <a:prstGeom prst="rightArrow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fr-BE" sz="1400" b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AU</a:t>
              </a:r>
              <a:r>
                <a:rPr lang="fr-BE" sz="1400" b="1" baseline="-25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  <a:endPara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1991544" y="2987953"/>
            <a:ext cx="8146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66FF"/>
                </a:solidFill>
              </a:rPr>
              <a:t>@Step</a:t>
            </a:r>
            <a:endParaRPr lang="en-US" sz="1600" dirty="0"/>
          </a:p>
        </p:txBody>
      </p:sp>
      <p:sp>
        <p:nvSpPr>
          <p:cNvPr id="54" name="Rectangle 53"/>
          <p:cNvSpPr/>
          <p:nvPr/>
        </p:nvSpPr>
        <p:spPr>
          <a:xfrm>
            <a:off x="2060655" y="4478012"/>
            <a:ext cx="8146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66FF"/>
                </a:solidFill>
              </a:rPr>
              <a:t>@Step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6709694" y="1556792"/>
            <a:ext cx="54078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  <a:defRPr/>
            </a:pPr>
            <a:r>
              <a:rPr lang="fr-BE" b="1" dirty="0" smtClean="0">
                <a:solidFill>
                  <a:srgbClr val="C00000"/>
                </a:solidFill>
                <a:latin typeface="LinLibertineT"/>
              </a:rPr>
              <a:t>Tag </a:t>
            </a:r>
            <a:r>
              <a:rPr lang="fr-BE" b="1" dirty="0" err="1" smtClean="0">
                <a:solidFill>
                  <a:srgbClr val="C00000"/>
                </a:solidFill>
                <a:latin typeface="LinLibertineT"/>
              </a:rPr>
              <a:t>TUs</a:t>
            </a:r>
            <a:r>
              <a:rPr lang="fr-BE" b="1" dirty="0" smtClean="0">
                <a:solidFill>
                  <a:srgbClr val="C00000"/>
                </a:solidFill>
                <a:latin typeface="LinLibertineT"/>
              </a:rPr>
              <a:t> </a:t>
            </a:r>
            <a:r>
              <a:rPr lang="fr-BE" b="1" dirty="0" err="1" smtClean="0">
                <a:solidFill>
                  <a:srgbClr val="C00000"/>
                </a:solidFill>
                <a:latin typeface="LinLibertineT"/>
              </a:rPr>
              <a:t>that</a:t>
            </a:r>
            <a:r>
              <a:rPr lang="fr-BE" b="1" dirty="0" smtClean="0">
                <a:solidFill>
                  <a:srgbClr val="C00000"/>
                </a:solidFill>
                <a:latin typeface="LinLibertineT"/>
              </a:rPr>
              <a:t> are </a:t>
            </a:r>
            <a:r>
              <a:rPr lang="fr-BE" b="1" dirty="0" err="1" smtClean="0">
                <a:solidFill>
                  <a:srgbClr val="C00000"/>
                </a:solidFill>
                <a:latin typeface="LinLibertineT"/>
              </a:rPr>
              <a:t>amenable</a:t>
            </a:r>
            <a:r>
              <a:rPr lang="fr-BE" b="1" dirty="0" smtClean="0">
                <a:solidFill>
                  <a:srgbClr val="C00000"/>
                </a:solidFill>
                <a:latin typeface="LinLibertineT"/>
              </a:rPr>
              <a:t> to MA</a:t>
            </a:r>
          </a:p>
          <a:p>
            <a:pPr marL="914400" lvl="1" indent="-457200">
              <a:buFont typeface="Courier New" panose="02070309020205020404" pitchFamily="49" charset="0"/>
              <a:buChar char="o"/>
              <a:defRPr/>
            </a:pPr>
            <a:r>
              <a:rPr lang="fr-BE" dirty="0" err="1">
                <a:solidFill>
                  <a:srgbClr val="000000"/>
                </a:solidFill>
                <a:latin typeface="LinLibertineT"/>
              </a:rPr>
              <a:t>Add</a:t>
            </a:r>
            <a:r>
              <a:rPr lang="fr-BE" dirty="0">
                <a:solidFill>
                  <a:srgbClr val="000000"/>
                </a:solidFill>
                <a:latin typeface="LinLibertineT"/>
              </a:rPr>
              <a:t> annotations on </a:t>
            </a:r>
            <a:r>
              <a:rPr lang="fr-BE" dirty="0" err="1" smtClean="0">
                <a:solidFill>
                  <a:srgbClr val="000000"/>
                </a:solidFill>
                <a:latin typeface="LinLibertineT"/>
              </a:rPr>
              <a:t>TUs</a:t>
            </a:r>
            <a:r>
              <a:rPr lang="fr-BE" dirty="0" smtClean="0">
                <a:solidFill>
                  <a:srgbClr val="000000"/>
                </a:solidFill>
                <a:latin typeface="LinLibertineT"/>
              </a:rPr>
              <a:t> (</a:t>
            </a:r>
            <a:r>
              <a:rPr lang="fr-BE" dirty="0" err="1">
                <a:solidFill>
                  <a:srgbClr val="000000"/>
                </a:solidFill>
                <a:latin typeface="LinLibertineT"/>
              </a:rPr>
              <a:t>e.g</a:t>
            </a:r>
            <a:r>
              <a:rPr lang="fr-BE" dirty="0">
                <a:solidFill>
                  <a:srgbClr val="000000"/>
                </a:solidFill>
                <a:latin typeface="LinLibertineT"/>
              </a:rPr>
              <a:t>. </a:t>
            </a:r>
            <a:r>
              <a:rPr lang="en-US" dirty="0" smtClean="0">
                <a:solidFill>
                  <a:srgbClr val="0066FF"/>
                </a:solidFill>
              </a:rPr>
              <a:t>@Step)</a:t>
            </a: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</a:rPr>
              <a:t> </a:t>
            </a:r>
            <a:endParaRPr lang="fr-BE" b="1" dirty="0" smtClean="0">
              <a:solidFill>
                <a:srgbClr val="C00000"/>
              </a:solidFill>
              <a:latin typeface="LinLibertineT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en-US" b="1" dirty="0" smtClean="0">
                <a:solidFill>
                  <a:srgbClr val="C00000"/>
                </a:solidFill>
              </a:rPr>
              <a:t>Define a Communication Protocol</a:t>
            </a:r>
          </a:p>
          <a:p>
            <a:pPr marL="914400" lvl="1" indent="-457200">
              <a:buFont typeface="Courier New" panose="02070309020205020404" pitchFamily="49" charset="0"/>
              <a:buChar char="o"/>
              <a:defRPr/>
            </a:pPr>
            <a:r>
              <a:rPr lang="fr-FR" dirty="0" err="1">
                <a:solidFill>
                  <a:srgbClr val="000000"/>
                </a:solidFill>
                <a:latin typeface="LinLibertineT"/>
              </a:rPr>
              <a:t>What</a:t>
            </a:r>
            <a:r>
              <a:rPr lang="fr-FR" dirty="0">
                <a:solidFill>
                  <a:srgbClr val="000000"/>
                </a:solidFill>
                <a:latin typeface="LinLibertineT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LinLibertineT"/>
              </a:rPr>
              <a:t>is</a:t>
            </a:r>
            <a:r>
              <a:rPr lang="fr-FR" dirty="0">
                <a:solidFill>
                  <a:srgbClr val="000000"/>
                </a:solidFill>
                <a:latin typeface="LinLibertineT"/>
              </a:rPr>
              <a:t> happening in the Transformation Engine</a:t>
            </a:r>
          </a:p>
          <a:p>
            <a:pPr marL="914400" lvl="1" indent="-457200">
              <a:buFont typeface="Courier New" panose="02070309020205020404" pitchFamily="49" charset="0"/>
              <a:buChar char="o"/>
              <a:defRPr/>
            </a:pPr>
            <a:r>
              <a:rPr lang="fr-FR" dirty="0" err="1">
                <a:solidFill>
                  <a:srgbClr val="000000"/>
                </a:solidFill>
                <a:latin typeface="LinLibertineT"/>
              </a:rPr>
              <a:t>Which</a:t>
            </a:r>
            <a:r>
              <a:rPr lang="fr-FR" dirty="0">
                <a:solidFill>
                  <a:srgbClr val="000000"/>
                </a:solidFill>
                <a:latin typeface="LinLibertineT"/>
              </a:rPr>
              <a:t> information </a:t>
            </a:r>
            <a:r>
              <a:rPr lang="fr-FR" dirty="0" err="1">
                <a:solidFill>
                  <a:srgbClr val="000000"/>
                </a:solidFill>
                <a:latin typeface="LinLibertineT"/>
              </a:rPr>
              <a:t>should</a:t>
            </a:r>
            <a:r>
              <a:rPr lang="fr-FR" dirty="0">
                <a:solidFill>
                  <a:srgbClr val="000000"/>
                </a:solidFill>
                <a:latin typeface="LinLibertineT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LinLibertineT"/>
              </a:rPr>
              <a:t>be</a:t>
            </a:r>
            <a:r>
              <a:rPr lang="fr-FR" dirty="0">
                <a:solidFill>
                  <a:srgbClr val="000000"/>
                </a:solidFill>
                <a:latin typeface="LinLibertineT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LinLibertineT"/>
              </a:rPr>
              <a:t>transmitted</a:t>
            </a:r>
            <a:endParaRPr lang="en-US" dirty="0">
              <a:solidFill>
                <a:srgbClr val="000000"/>
              </a:solidFill>
              <a:latin typeface="LinLibertineT"/>
            </a:endParaRPr>
          </a:p>
        </p:txBody>
      </p:sp>
      <p:sp>
        <p:nvSpPr>
          <p:cNvPr id="56" name="Rectangle à coins arrondis 55"/>
          <p:cNvSpPr/>
          <p:nvPr/>
        </p:nvSpPr>
        <p:spPr>
          <a:xfrm>
            <a:off x="7867152" y="4626577"/>
            <a:ext cx="1044000" cy="360040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spc="-5" dirty="0">
                <a:solidFill>
                  <a:prstClr val="black"/>
                </a:solidFill>
                <a:latin typeface="Verdana"/>
                <a:cs typeface="Verdana"/>
              </a:rPr>
              <a:t>breakpoint</a:t>
            </a:r>
          </a:p>
        </p:txBody>
      </p:sp>
      <p:sp>
        <p:nvSpPr>
          <p:cNvPr id="57" name="Rectangle à coins arrondis 56"/>
          <p:cNvSpPr/>
          <p:nvPr/>
        </p:nvSpPr>
        <p:spPr>
          <a:xfrm>
            <a:off x="9127408" y="4626577"/>
            <a:ext cx="1044000" cy="360040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spc="-5" dirty="0" err="1">
                <a:solidFill>
                  <a:prstClr val="black"/>
                </a:solidFill>
                <a:latin typeface="Verdana"/>
                <a:cs typeface="Verdana"/>
              </a:rPr>
              <a:t>stepInto</a:t>
            </a:r>
            <a:endParaRPr lang="en-US" sz="1100" i="1" spc="-5" dirty="0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58" name="Rectangle à coins arrondis 57"/>
          <p:cNvSpPr/>
          <p:nvPr/>
        </p:nvSpPr>
        <p:spPr>
          <a:xfrm>
            <a:off x="10303200" y="4631142"/>
            <a:ext cx="1044000" cy="360040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000"/>
              </a:lnSpc>
            </a:pPr>
            <a:r>
              <a:rPr lang="en-US" sz="1100" i="1" spc="-5" dirty="0" err="1">
                <a:solidFill>
                  <a:prstClr val="black"/>
                </a:solidFill>
                <a:latin typeface="Verdana"/>
                <a:cs typeface="Verdana"/>
              </a:rPr>
              <a:t>stepOver</a:t>
            </a:r>
            <a:endParaRPr lang="en-US" sz="1100" i="1" spc="-5" dirty="0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59" name="Rectangle à coins arrondis 58"/>
          <p:cNvSpPr/>
          <p:nvPr/>
        </p:nvSpPr>
        <p:spPr>
          <a:xfrm>
            <a:off x="7867152" y="5065316"/>
            <a:ext cx="1044000" cy="360040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spc="-5" dirty="0" err="1">
                <a:solidFill>
                  <a:prstClr val="black"/>
                </a:solidFill>
                <a:latin typeface="Verdana"/>
                <a:cs typeface="Verdana"/>
              </a:rPr>
              <a:t>stepOut</a:t>
            </a:r>
            <a:endParaRPr lang="en-US" sz="1100" i="1" spc="-5" dirty="0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60" name="Rectangle à coins arrondis 59"/>
          <p:cNvSpPr/>
          <p:nvPr/>
        </p:nvSpPr>
        <p:spPr>
          <a:xfrm>
            <a:off x="9091288" y="5065316"/>
            <a:ext cx="1103784" cy="360040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spc="-5" dirty="0">
                <a:solidFill>
                  <a:prstClr val="black"/>
                </a:solidFill>
                <a:latin typeface="Verdana"/>
                <a:cs typeface="Verdana"/>
              </a:rPr>
              <a:t>play</a:t>
            </a:r>
          </a:p>
        </p:txBody>
      </p:sp>
      <p:sp>
        <p:nvSpPr>
          <p:cNvPr id="61" name="Rectangle à coins arrondis 60"/>
          <p:cNvSpPr/>
          <p:nvPr/>
        </p:nvSpPr>
        <p:spPr>
          <a:xfrm>
            <a:off x="10303200" y="5069881"/>
            <a:ext cx="1044000" cy="360040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ts val="1000"/>
              </a:lnSpc>
            </a:pPr>
            <a:r>
              <a:rPr lang="en-US" sz="1100" i="1" spc="-5" dirty="0">
                <a:solidFill>
                  <a:prstClr val="black"/>
                </a:solidFill>
                <a:latin typeface="Verdana"/>
                <a:cs typeface="Verdana"/>
              </a:rPr>
              <a:t>examine </a:t>
            </a:r>
            <a:endParaRPr lang="en-US" sz="1100" i="1" spc="-5" dirty="0" smtClean="0">
              <a:solidFill>
                <a:prstClr val="black"/>
              </a:solidFill>
              <a:latin typeface="Verdana"/>
              <a:cs typeface="Verdana"/>
            </a:endParaRPr>
          </a:p>
          <a:p>
            <a:pPr algn="ctr">
              <a:lnSpc>
                <a:spcPts val="1000"/>
              </a:lnSpc>
            </a:pPr>
            <a:r>
              <a:rPr lang="en-US" sz="1100" i="1" spc="-5" dirty="0" smtClean="0">
                <a:solidFill>
                  <a:prstClr val="black"/>
                </a:solidFill>
                <a:latin typeface="Verdana"/>
                <a:cs typeface="Verdana"/>
              </a:rPr>
              <a:t>steps </a:t>
            </a:r>
            <a:endParaRPr lang="en-US" sz="1100" i="1" spc="-5" dirty="0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62" name="Rectangle à coins arrondis 61"/>
          <p:cNvSpPr/>
          <p:nvPr/>
        </p:nvSpPr>
        <p:spPr>
          <a:xfrm>
            <a:off x="9054776" y="5526623"/>
            <a:ext cx="1200472" cy="360040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000"/>
              </a:lnSpc>
            </a:pPr>
            <a:r>
              <a:rPr lang="en-US" sz="1100" i="1" spc="-5" dirty="0">
                <a:solidFill>
                  <a:prstClr val="black"/>
                </a:solidFill>
                <a:latin typeface="Verdana"/>
                <a:cs typeface="Verdana"/>
              </a:rPr>
              <a:t>examine model state</a:t>
            </a:r>
          </a:p>
        </p:txBody>
      </p:sp>
      <p:grpSp>
        <p:nvGrpSpPr>
          <p:cNvPr id="6" name="Groupe 5"/>
          <p:cNvGrpSpPr/>
          <p:nvPr/>
        </p:nvGrpSpPr>
        <p:grpSpPr>
          <a:xfrm>
            <a:off x="3672052" y="4268790"/>
            <a:ext cx="3823806" cy="1634843"/>
            <a:chOff x="2344202" y="4115322"/>
            <a:chExt cx="3823806" cy="1634843"/>
          </a:xfrm>
        </p:grpSpPr>
        <p:sp>
          <p:nvSpPr>
            <p:cNvPr id="66" name="Flèche droite 65"/>
            <p:cNvSpPr/>
            <p:nvPr/>
          </p:nvSpPr>
          <p:spPr>
            <a:xfrm rot="5400000">
              <a:off x="3438683" y="3020841"/>
              <a:ext cx="1634843" cy="3823806"/>
            </a:xfrm>
            <a:prstGeom prst="rightArrow">
              <a:avLst>
                <a:gd name="adj1" fmla="val 50000"/>
                <a:gd name="adj2" fmla="val 48365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8" name="Flèche droite 47"/>
            <p:cNvSpPr/>
            <p:nvPr/>
          </p:nvSpPr>
          <p:spPr>
            <a:xfrm rot="5400000">
              <a:off x="4146834" y="4504634"/>
              <a:ext cx="941485" cy="686891"/>
            </a:xfrm>
            <a:prstGeom prst="rightArrow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fr-BE" sz="1400" b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AU</a:t>
              </a:r>
              <a:r>
                <a:rPr lang="fr-BE" sz="1400" b="1" baseline="-25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6</a:t>
              </a:r>
              <a:endPara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7" name="Flèche droite 66"/>
            <p:cNvSpPr/>
            <p:nvPr/>
          </p:nvSpPr>
          <p:spPr>
            <a:xfrm rot="5400000">
              <a:off x="3555281" y="4171735"/>
              <a:ext cx="514346" cy="686891"/>
            </a:xfrm>
            <a:prstGeom prst="rightArrow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fr-BE" sz="1400" b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AU</a:t>
              </a:r>
              <a:r>
                <a:rPr lang="fr-BE" sz="1400" b="1" baseline="-25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  <a:endPara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8" name="Flèche droite 67"/>
            <p:cNvSpPr/>
            <p:nvPr/>
          </p:nvSpPr>
          <p:spPr>
            <a:xfrm rot="5400000">
              <a:off x="3578858" y="4787108"/>
              <a:ext cx="514346" cy="686891"/>
            </a:xfrm>
            <a:prstGeom prst="rightArrow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fr-BE" sz="1400" b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AU</a:t>
              </a:r>
              <a:r>
                <a:rPr lang="fr-BE" sz="1400" b="1" baseline="-25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  <a:endPara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137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5" grpId="0"/>
      <p:bldP spid="54" grpId="0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85"/>
          <p:cNvSpPr txBox="1"/>
          <p:nvPr/>
        </p:nvSpPr>
        <p:spPr>
          <a:xfrm>
            <a:off x="896265" y="3354085"/>
            <a:ext cx="369332" cy="48869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fr-FR" sz="1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1200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10201"/>
            <a:ext cx="9062784" cy="790787"/>
          </a:xfrm>
        </p:spPr>
        <p:txBody>
          <a:bodyPr/>
          <a:lstStyle/>
          <a:p>
            <a:r>
              <a:rPr lang="en-US" sz="4600" dirty="0" smtClean="0">
                <a:latin typeface="Arial" panose="020B0604020202020204" pitchFamily="34" charset="0"/>
                <a:cs typeface="Arial" panose="020B0604020202020204" pitchFamily="34" charset="0"/>
              </a:rPr>
              <a:t>What about </a:t>
            </a:r>
            <a:r>
              <a:rPr lang="en-US" sz="46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reusing </a:t>
            </a:r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MA</a:t>
            </a:r>
            <a:endParaRPr lang="en-GB" sz="4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65" descr="MCj02380420000[1]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135" y="2283211"/>
            <a:ext cx="929424" cy="90571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TextBox 24"/>
          <p:cNvSpPr txBox="1"/>
          <p:nvPr/>
        </p:nvSpPr>
        <p:spPr>
          <a:xfrm>
            <a:off x="915313" y="2682017"/>
            <a:ext cx="338554" cy="40011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fr-FR" sz="1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523300" y="1819864"/>
            <a:ext cx="4166934" cy="30895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D_APP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523300" y="2128818"/>
            <a:ext cx="4166934" cy="109166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 i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979771" y="2248762"/>
            <a:ext cx="646305" cy="42401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DAPP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3783728" y="2241504"/>
            <a:ext cx="646305" cy="42401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95" name="Straight Connector 17"/>
          <p:cNvCxnSpPr>
            <a:stCxn id="93" idx="3"/>
            <a:endCxn id="107" idx="1"/>
          </p:cNvCxnSpPr>
          <p:nvPr/>
        </p:nvCxnSpPr>
        <p:spPr>
          <a:xfrm flipV="1">
            <a:off x="1626076" y="2454160"/>
            <a:ext cx="640676" cy="6609"/>
          </a:xfrm>
          <a:prstGeom prst="line">
            <a:avLst/>
          </a:prstGeom>
          <a:noFill/>
          <a:ln w="254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6" name="Straight Connector 71"/>
          <p:cNvCxnSpPr>
            <a:stCxn id="107" idx="3"/>
            <a:endCxn id="94" idx="1"/>
          </p:cNvCxnSpPr>
          <p:nvPr/>
        </p:nvCxnSpPr>
        <p:spPr>
          <a:xfrm flipV="1">
            <a:off x="3143053" y="2453511"/>
            <a:ext cx="640675" cy="649"/>
          </a:xfrm>
          <a:prstGeom prst="line">
            <a:avLst/>
          </a:prstGeom>
          <a:noFill/>
          <a:ln w="254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7" name="Straight Connector 23"/>
          <p:cNvCxnSpPr/>
          <p:nvPr/>
        </p:nvCxnSpPr>
        <p:spPr>
          <a:xfrm>
            <a:off x="1175735" y="2669146"/>
            <a:ext cx="0" cy="274629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8" name="Straight Connector 73"/>
          <p:cNvCxnSpPr/>
          <p:nvPr/>
        </p:nvCxnSpPr>
        <p:spPr>
          <a:xfrm>
            <a:off x="1461485" y="2669146"/>
            <a:ext cx="0" cy="274629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9" name="Straight Connector 75"/>
          <p:cNvCxnSpPr/>
          <p:nvPr/>
        </p:nvCxnSpPr>
        <p:spPr>
          <a:xfrm>
            <a:off x="3974039" y="2669146"/>
            <a:ext cx="0" cy="274629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0" name="Straight Connector 77"/>
          <p:cNvCxnSpPr/>
          <p:nvPr/>
        </p:nvCxnSpPr>
        <p:spPr>
          <a:xfrm>
            <a:off x="4228228" y="2669146"/>
            <a:ext cx="0" cy="274629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1" name="TextBox 78"/>
          <p:cNvSpPr txBox="1"/>
          <p:nvPr/>
        </p:nvSpPr>
        <p:spPr>
          <a:xfrm>
            <a:off x="1366047" y="2691162"/>
            <a:ext cx="338554" cy="40011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fr-FR" sz="1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2" name="TextBox 79"/>
          <p:cNvSpPr txBox="1"/>
          <p:nvPr/>
        </p:nvSpPr>
        <p:spPr>
          <a:xfrm>
            <a:off x="3689707" y="2655341"/>
            <a:ext cx="338554" cy="40011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fr-FR" sz="1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3" name="TextBox 80"/>
          <p:cNvSpPr txBox="1"/>
          <p:nvPr/>
        </p:nvSpPr>
        <p:spPr>
          <a:xfrm>
            <a:off x="4124557" y="2704716"/>
            <a:ext cx="338554" cy="2462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fr-F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04" name="Elbow Connector 81"/>
          <p:cNvCxnSpPr>
            <a:endCxn id="115" idx="0"/>
          </p:cNvCxnSpPr>
          <p:nvPr/>
        </p:nvCxnSpPr>
        <p:spPr>
          <a:xfrm rot="5400000">
            <a:off x="1174562" y="3282119"/>
            <a:ext cx="622300" cy="482771"/>
          </a:xfrm>
          <a:prstGeom prst="bent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06" name="Group 38"/>
          <p:cNvGrpSpPr/>
          <p:nvPr/>
        </p:nvGrpSpPr>
        <p:grpSpPr>
          <a:xfrm>
            <a:off x="2266752" y="2327958"/>
            <a:ext cx="876301" cy="511417"/>
            <a:chOff x="2626519" y="2339654"/>
            <a:chExt cx="876301" cy="511417"/>
          </a:xfrm>
        </p:grpSpPr>
        <p:sp>
          <p:nvSpPr>
            <p:cNvPr id="107" name="Rectangle 106"/>
            <p:cNvSpPr>
              <a:spLocks noChangeAspect="1"/>
            </p:cNvSpPr>
            <p:nvPr/>
          </p:nvSpPr>
          <p:spPr>
            <a:xfrm>
              <a:off x="2626519" y="2339654"/>
              <a:ext cx="876301" cy="25240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;</a:t>
              </a:r>
              <a:endParaRPr lang="en-GB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8" name="Rectangle 107"/>
            <p:cNvSpPr>
              <a:spLocks noChangeAspect="1"/>
            </p:cNvSpPr>
            <p:nvPr/>
          </p:nvSpPr>
          <p:spPr>
            <a:xfrm>
              <a:off x="2626519" y="2598667"/>
              <a:ext cx="876300" cy="25240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600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period</a:t>
              </a:r>
              <a:r>
                <a:rPr lang="fr-FR" sz="6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</a:t>
              </a:r>
              <a:r>
                <a:rPr lang="fr-FR" sz="600" i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_default</a:t>
              </a:r>
              <a:endParaRPr lang="en-GB" sz="600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09" name="TextBox 90"/>
          <p:cNvSpPr txBox="1"/>
          <p:nvPr/>
        </p:nvSpPr>
        <p:spPr>
          <a:xfrm>
            <a:off x="4030056" y="3218055"/>
            <a:ext cx="369332" cy="6738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fr-FR" sz="12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endParaRPr lang="en-GB" sz="1200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10" name="Straight Connector 91"/>
          <p:cNvCxnSpPr>
            <a:stCxn id="92" idx="2"/>
          </p:cNvCxnSpPr>
          <p:nvPr/>
        </p:nvCxnSpPr>
        <p:spPr>
          <a:xfrm flipH="1" flipV="1">
            <a:off x="1460069" y="2943776"/>
            <a:ext cx="1146698" cy="276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98"/>
          <p:cNvCxnSpPr/>
          <p:nvPr/>
        </p:nvCxnSpPr>
        <p:spPr>
          <a:xfrm flipV="1">
            <a:off x="3611129" y="2936256"/>
            <a:ext cx="617099" cy="287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01"/>
          <p:cNvCxnSpPr/>
          <p:nvPr/>
        </p:nvCxnSpPr>
        <p:spPr>
          <a:xfrm flipH="1" flipV="1">
            <a:off x="1175736" y="2939540"/>
            <a:ext cx="560735" cy="295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V="1">
            <a:off x="1727098" y="2950581"/>
            <a:ext cx="2253241" cy="284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39"/>
          <p:cNvCxnSpPr/>
          <p:nvPr/>
        </p:nvCxnSpPr>
        <p:spPr>
          <a:xfrm rot="16200000" flipV="1">
            <a:off x="3541365" y="3287173"/>
            <a:ext cx="622300" cy="482771"/>
          </a:xfrm>
          <a:prstGeom prst="bent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5" name="Rectangle 114"/>
          <p:cNvSpPr/>
          <p:nvPr/>
        </p:nvSpPr>
        <p:spPr>
          <a:xfrm>
            <a:off x="839856" y="3834654"/>
            <a:ext cx="808939" cy="38161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fr-FR" sz="12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3672931" y="3854125"/>
            <a:ext cx="877117" cy="38161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t:State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17" name="Elbow Connector 41"/>
          <p:cNvCxnSpPr/>
          <p:nvPr/>
        </p:nvCxnSpPr>
        <p:spPr>
          <a:xfrm rot="16200000" flipV="1">
            <a:off x="2525648" y="3290242"/>
            <a:ext cx="622300" cy="482771"/>
          </a:xfrm>
          <a:prstGeom prst="bent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8" name="Rectangle 117"/>
          <p:cNvSpPr/>
          <p:nvPr/>
        </p:nvSpPr>
        <p:spPr>
          <a:xfrm>
            <a:off x="2606768" y="3857194"/>
            <a:ext cx="859386" cy="38161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f:State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9" name="TextBox 43"/>
          <p:cNvSpPr txBox="1"/>
          <p:nvPr/>
        </p:nvSpPr>
        <p:spPr>
          <a:xfrm>
            <a:off x="2993154" y="3303935"/>
            <a:ext cx="369332" cy="6738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fr-FR" sz="12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endParaRPr lang="en-GB" sz="1200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0" name="TextBox 24"/>
          <p:cNvSpPr txBox="1"/>
          <p:nvPr/>
        </p:nvSpPr>
        <p:spPr>
          <a:xfrm>
            <a:off x="7707417" y="2920358"/>
            <a:ext cx="338554" cy="40011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fr-FR" sz="1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7315404" y="1943145"/>
            <a:ext cx="4166934" cy="42401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D_APP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7315404" y="2367159"/>
            <a:ext cx="4166934" cy="109166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 i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7771875" y="2487103"/>
            <a:ext cx="646305" cy="42401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DAPP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10575832" y="2479845"/>
            <a:ext cx="646305" cy="42401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5" name="Straight Connector 17"/>
          <p:cNvCxnSpPr>
            <a:stCxn id="123" idx="3"/>
            <a:endCxn id="137" idx="1"/>
          </p:cNvCxnSpPr>
          <p:nvPr/>
        </p:nvCxnSpPr>
        <p:spPr>
          <a:xfrm flipV="1">
            <a:off x="8418180" y="2692501"/>
            <a:ext cx="640676" cy="6609"/>
          </a:xfrm>
          <a:prstGeom prst="line">
            <a:avLst/>
          </a:prstGeom>
          <a:noFill/>
          <a:ln w="254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6" name="Straight Connector 71"/>
          <p:cNvCxnSpPr>
            <a:stCxn id="137" idx="3"/>
            <a:endCxn id="124" idx="1"/>
          </p:cNvCxnSpPr>
          <p:nvPr/>
        </p:nvCxnSpPr>
        <p:spPr>
          <a:xfrm flipV="1">
            <a:off x="9935157" y="2691852"/>
            <a:ext cx="640675" cy="649"/>
          </a:xfrm>
          <a:prstGeom prst="line">
            <a:avLst/>
          </a:prstGeom>
          <a:noFill/>
          <a:ln w="254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7" name="Straight Connector 23"/>
          <p:cNvCxnSpPr/>
          <p:nvPr/>
        </p:nvCxnSpPr>
        <p:spPr>
          <a:xfrm>
            <a:off x="7967839" y="2907487"/>
            <a:ext cx="0" cy="274629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8" name="Straight Connector 73"/>
          <p:cNvCxnSpPr/>
          <p:nvPr/>
        </p:nvCxnSpPr>
        <p:spPr>
          <a:xfrm>
            <a:off x="8253589" y="2907487"/>
            <a:ext cx="0" cy="274629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9" name="Straight Connector 75"/>
          <p:cNvCxnSpPr/>
          <p:nvPr/>
        </p:nvCxnSpPr>
        <p:spPr>
          <a:xfrm>
            <a:off x="10766143" y="2907487"/>
            <a:ext cx="0" cy="274629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0" name="Straight Connector 77"/>
          <p:cNvCxnSpPr/>
          <p:nvPr/>
        </p:nvCxnSpPr>
        <p:spPr>
          <a:xfrm>
            <a:off x="11020332" y="2907487"/>
            <a:ext cx="0" cy="274629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1" name="TextBox 78"/>
          <p:cNvSpPr txBox="1"/>
          <p:nvPr/>
        </p:nvSpPr>
        <p:spPr>
          <a:xfrm>
            <a:off x="8158151" y="2929503"/>
            <a:ext cx="338554" cy="40011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fr-FR" sz="1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2" name="TextBox 79"/>
          <p:cNvSpPr txBox="1"/>
          <p:nvPr/>
        </p:nvSpPr>
        <p:spPr>
          <a:xfrm>
            <a:off x="10481811" y="2893682"/>
            <a:ext cx="338554" cy="40011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fr-FR" sz="1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3" name="TextBox 80"/>
          <p:cNvSpPr txBox="1"/>
          <p:nvPr/>
        </p:nvSpPr>
        <p:spPr>
          <a:xfrm>
            <a:off x="10916661" y="2943057"/>
            <a:ext cx="338554" cy="2462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fr-F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34" name="Elbow Connector 81"/>
          <p:cNvCxnSpPr/>
          <p:nvPr/>
        </p:nvCxnSpPr>
        <p:spPr>
          <a:xfrm rot="5400000">
            <a:off x="7966666" y="3520459"/>
            <a:ext cx="622300" cy="482771"/>
          </a:xfrm>
          <a:prstGeom prst="bent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5" name="TextBox 85"/>
          <p:cNvSpPr txBox="1"/>
          <p:nvPr/>
        </p:nvSpPr>
        <p:spPr>
          <a:xfrm>
            <a:off x="7725695" y="3634856"/>
            <a:ext cx="369332" cy="48869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fr-FR" sz="1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1200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6" name="Group 38"/>
          <p:cNvGrpSpPr/>
          <p:nvPr/>
        </p:nvGrpSpPr>
        <p:grpSpPr>
          <a:xfrm>
            <a:off x="9058856" y="2566299"/>
            <a:ext cx="876301" cy="511417"/>
            <a:chOff x="2626519" y="2339654"/>
            <a:chExt cx="876301" cy="511417"/>
          </a:xfrm>
        </p:grpSpPr>
        <p:sp>
          <p:nvSpPr>
            <p:cNvPr id="137" name="Rectangle 136"/>
            <p:cNvSpPr>
              <a:spLocks noChangeAspect="1"/>
            </p:cNvSpPr>
            <p:nvPr/>
          </p:nvSpPr>
          <p:spPr>
            <a:xfrm>
              <a:off x="2626519" y="2339654"/>
              <a:ext cx="876301" cy="25240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;</a:t>
              </a:r>
              <a:endParaRPr lang="en-GB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38" name="Rectangle 137"/>
            <p:cNvSpPr>
              <a:spLocks noChangeAspect="1"/>
            </p:cNvSpPr>
            <p:nvPr/>
          </p:nvSpPr>
          <p:spPr>
            <a:xfrm>
              <a:off x="2626519" y="2598667"/>
              <a:ext cx="876300" cy="25240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600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period</a:t>
              </a:r>
              <a:r>
                <a:rPr lang="fr-FR" sz="6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</a:t>
              </a:r>
              <a:r>
                <a:rPr lang="fr-FR" sz="600" i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_default</a:t>
              </a:r>
              <a:endParaRPr lang="en-GB" sz="600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39" name="TextBox 90"/>
          <p:cNvSpPr txBox="1"/>
          <p:nvPr/>
        </p:nvSpPr>
        <p:spPr>
          <a:xfrm>
            <a:off x="10822160" y="3456396"/>
            <a:ext cx="369332" cy="6738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fr-FR" sz="12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endParaRPr lang="en-GB" sz="1200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40" name="Straight Connector 91"/>
          <p:cNvCxnSpPr>
            <a:stCxn id="122" idx="2"/>
          </p:cNvCxnSpPr>
          <p:nvPr/>
        </p:nvCxnSpPr>
        <p:spPr>
          <a:xfrm flipH="1" flipV="1">
            <a:off x="8252173" y="3182117"/>
            <a:ext cx="1146698" cy="276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98"/>
          <p:cNvCxnSpPr/>
          <p:nvPr/>
        </p:nvCxnSpPr>
        <p:spPr>
          <a:xfrm flipV="1">
            <a:off x="10403233" y="3174597"/>
            <a:ext cx="617099" cy="287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01"/>
          <p:cNvCxnSpPr/>
          <p:nvPr/>
        </p:nvCxnSpPr>
        <p:spPr>
          <a:xfrm flipH="1" flipV="1">
            <a:off x="7967840" y="3177881"/>
            <a:ext cx="560735" cy="295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12"/>
          <p:cNvCxnSpPr/>
          <p:nvPr/>
        </p:nvCxnSpPr>
        <p:spPr>
          <a:xfrm flipV="1">
            <a:off x="8519202" y="3188922"/>
            <a:ext cx="2253241" cy="284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Elbow Connector 39"/>
          <p:cNvCxnSpPr/>
          <p:nvPr/>
        </p:nvCxnSpPr>
        <p:spPr>
          <a:xfrm rot="16200000" flipV="1">
            <a:off x="10333469" y="3525514"/>
            <a:ext cx="622300" cy="482771"/>
          </a:xfrm>
          <a:prstGeom prst="bent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5" name="Rectangle 144"/>
          <p:cNvSpPr/>
          <p:nvPr/>
        </p:nvSpPr>
        <p:spPr>
          <a:xfrm>
            <a:off x="7631960" y="4072995"/>
            <a:ext cx="808939" cy="38161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fr-FR" sz="12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10465035" y="4092466"/>
            <a:ext cx="877117" cy="38161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t:State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47" name="Elbow Connector 41"/>
          <p:cNvCxnSpPr/>
          <p:nvPr/>
        </p:nvCxnSpPr>
        <p:spPr>
          <a:xfrm rot="16200000" flipV="1">
            <a:off x="9317752" y="3528583"/>
            <a:ext cx="622300" cy="482771"/>
          </a:xfrm>
          <a:prstGeom prst="bent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8" name="Rectangle 147"/>
          <p:cNvSpPr/>
          <p:nvPr/>
        </p:nvSpPr>
        <p:spPr>
          <a:xfrm>
            <a:off x="9398872" y="4095535"/>
            <a:ext cx="859386" cy="38161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f:State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9" name="TextBox 43"/>
          <p:cNvSpPr txBox="1"/>
          <p:nvPr/>
        </p:nvSpPr>
        <p:spPr>
          <a:xfrm>
            <a:off x="9785258" y="3542276"/>
            <a:ext cx="369332" cy="6738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fr-FR" sz="12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endParaRPr lang="en-GB" sz="1200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7629685" y="4074510"/>
            <a:ext cx="829612" cy="380104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fr-FR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Pacman</a:t>
            </a:r>
            <a:endParaRPr lang="en-US" sz="1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9395156" y="4092245"/>
            <a:ext cx="869938" cy="399068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f:Cell   </a:t>
            </a:r>
            <a:endParaRPr lang="en-US" sz="1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10460232" y="4089614"/>
            <a:ext cx="903600" cy="384471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t:Cell   </a:t>
            </a:r>
            <a:endParaRPr lang="en-US" sz="1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8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10303200" y="6591504"/>
            <a:ext cx="1828492" cy="266496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24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7" name="Ellipse 86"/>
          <p:cNvSpPr/>
          <p:nvPr/>
        </p:nvSpPr>
        <p:spPr>
          <a:xfrm>
            <a:off x="1654667" y="4905369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Ellipse 87"/>
          <p:cNvSpPr/>
          <p:nvPr/>
        </p:nvSpPr>
        <p:spPr>
          <a:xfrm>
            <a:off x="1816667" y="5072914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Ellipse 88"/>
          <p:cNvSpPr/>
          <p:nvPr/>
        </p:nvSpPr>
        <p:spPr>
          <a:xfrm>
            <a:off x="2739631" y="4936797"/>
            <a:ext cx="468000" cy="468000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3" name="Connecteur droit avec flèche 152"/>
          <p:cNvCxnSpPr/>
          <p:nvPr/>
        </p:nvCxnSpPr>
        <p:spPr>
          <a:xfrm>
            <a:off x="2158667" y="5152813"/>
            <a:ext cx="576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1440211" y="4773589"/>
            <a:ext cx="26691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Ellipse 154"/>
          <p:cNvSpPr/>
          <p:nvPr/>
        </p:nvSpPr>
        <p:spPr>
          <a:xfrm>
            <a:off x="2872817" y="5085160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ounded Rectangle 70"/>
          <p:cNvSpPr/>
          <p:nvPr/>
        </p:nvSpPr>
        <p:spPr>
          <a:xfrm>
            <a:off x="7475710" y="4869160"/>
            <a:ext cx="1191600" cy="792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85" name="Rounded Rectangle 71"/>
          <p:cNvSpPr/>
          <p:nvPr/>
        </p:nvSpPr>
        <p:spPr>
          <a:xfrm>
            <a:off x="10232803" y="4878462"/>
            <a:ext cx="1191789" cy="792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157" name="Straight Connector 75"/>
          <p:cNvCxnSpPr>
            <a:stCxn id="84" idx="3"/>
            <a:endCxn id="85" idx="1"/>
          </p:cNvCxnSpPr>
          <p:nvPr/>
        </p:nvCxnSpPr>
        <p:spPr>
          <a:xfrm>
            <a:off x="8667310" y="5265160"/>
            <a:ext cx="1565493" cy="93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85"/>
          <p:cNvSpPr txBox="1"/>
          <p:nvPr/>
        </p:nvSpPr>
        <p:spPr>
          <a:xfrm>
            <a:off x="9526246" y="5034328"/>
            <a:ext cx="733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right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59" name="TextBox 89"/>
          <p:cNvSpPr txBox="1"/>
          <p:nvPr/>
        </p:nvSpPr>
        <p:spPr>
          <a:xfrm>
            <a:off x="8647052" y="5300976"/>
            <a:ext cx="5945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left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160" name="Picture 9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589" y="4977607"/>
            <a:ext cx="541021" cy="558160"/>
          </a:xfrm>
          <a:prstGeom prst="rect">
            <a:avLst/>
          </a:prstGeom>
        </p:spPr>
      </p:pic>
      <p:pic>
        <p:nvPicPr>
          <p:cNvPr id="161" name="Picture 9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178" y="4991731"/>
            <a:ext cx="541021" cy="55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"/>
                            </p:stCondLst>
                            <p:childTnLst>
                              <p:par>
                                <p:cTn id="176" presetID="2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180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000"/>
                            </p:stCondLst>
                            <p:childTnLst>
                              <p:par>
                                <p:cTn id="182" presetID="2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5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186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8" presetID="2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9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0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1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19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90" grpId="0"/>
      <p:bldP spid="91" grpId="0" animBg="1"/>
      <p:bldP spid="92" grpId="0" animBg="1"/>
      <p:bldP spid="93" grpId="0" animBg="1"/>
      <p:bldP spid="94" grpId="0" animBg="1"/>
      <p:bldP spid="101" grpId="0"/>
      <p:bldP spid="102" grpId="0"/>
      <p:bldP spid="103" grpId="0"/>
      <p:bldP spid="109" grpId="0"/>
      <p:bldP spid="115" grpId="0" animBg="1"/>
      <p:bldP spid="116" grpId="0" animBg="1"/>
      <p:bldP spid="118" grpId="0" animBg="1"/>
      <p:bldP spid="119" grpId="0"/>
      <p:bldP spid="120" grpId="0"/>
      <p:bldP spid="121" grpId="0" animBg="1"/>
      <p:bldP spid="122" grpId="0" animBg="1"/>
      <p:bldP spid="123" grpId="0" animBg="1"/>
      <p:bldP spid="124" grpId="0" animBg="1"/>
      <p:bldP spid="131" grpId="0"/>
      <p:bldP spid="132" grpId="0"/>
      <p:bldP spid="133" grpId="0"/>
      <p:bldP spid="135" grpId="0"/>
      <p:bldP spid="139" grpId="0"/>
      <p:bldP spid="145" grpId="0" animBg="1"/>
      <p:bldP spid="146" grpId="0" animBg="1"/>
      <p:bldP spid="148" grpId="0" animBg="1"/>
      <p:bldP spid="149" grpId="0"/>
      <p:bldP spid="150" grpId="0" animBg="1"/>
      <p:bldP spid="150" grpId="1" animBg="1"/>
      <p:bldP spid="151" grpId="0" animBg="1"/>
      <p:bldP spid="151" grpId="1" animBg="1"/>
      <p:bldP spid="152" grpId="0" animBg="1"/>
      <p:bldP spid="152" grpId="1" animBg="1"/>
      <p:bldP spid="87" grpId="0" animBg="1"/>
      <p:bldP spid="88" grpId="0" animBg="1"/>
      <p:bldP spid="88" grpId="1" animBg="1"/>
      <p:bldP spid="89" grpId="0" animBg="1"/>
      <p:bldP spid="155" grpId="0" animBg="1"/>
      <p:bldP spid="84" grpId="0" animBg="1"/>
      <p:bldP spid="85" grpId="0" animBg="1"/>
      <p:bldP spid="158" grpId="0"/>
      <p:bldP spid="15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287341"/>
            <a:ext cx="9062784" cy="790787"/>
          </a:xfrm>
        </p:spPr>
        <p:txBody>
          <a:bodyPr/>
          <a:lstStyle/>
          <a:p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GB" sz="4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25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5" name="object 36"/>
          <p:cNvSpPr/>
          <p:nvPr/>
        </p:nvSpPr>
        <p:spPr>
          <a:xfrm>
            <a:off x="431081" y="2996952"/>
            <a:ext cx="2656399" cy="604274"/>
          </a:xfrm>
          <a:custGeom>
            <a:avLst/>
            <a:gdLst/>
            <a:ahLst/>
            <a:cxnLst/>
            <a:rect l="l" t="t" r="r" b="b"/>
            <a:pathLst>
              <a:path w="1644650" h="488950">
                <a:moveTo>
                  <a:pt x="1562867" y="0"/>
                </a:moveTo>
                <a:lnTo>
                  <a:pt x="81436" y="0"/>
                </a:lnTo>
                <a:lnTo>
                  <a:pt x="49737" y="6399"/>
                </a:lnTo>
                <a:lnTo>
                  <a:pt x="23852" y="23852"/>
                </a:lnTo>
                <a:lnTo>
                  <a:pt x="6399" y="49738"/>
                </a:lnTo>
                <a:lnTo>
                  <a:pt x="0" y="81437"/>
                </a:lnTo>
                <a:lnTo>
                  <a:pt x="0" y="488612"/>
                </a:lnTo>
                <a:lnTo>
                  <a:pt x="1644304" y="488612"/>
                </a:lnTo>
                <a:lnTo>
                  <a:pt x="1644304" y="81437"/>
                </a:lnTo>
                <a:lnTo>
                  <a:pt x="1637904" y="49738"/>
                </a:lnTo>
                <a:lnTo>
                  <a:pt x="1620451" y="23852"/>
                </a:lnTo>
                <a:lnTo>
                  <a:pt x="1594566" y="6399"/>
                </a:lnTo>
                <a:lnTo>
                  <a:pt x="1562867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algn="ctr"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</a:rPr>
              <a:t>Lack of ﬂexibility </a:t>
            </a:r>
            <a:r>
              <a:rPr lang="en-US" sz="1200" dirty="0"/>
              <a:t>in MA</a:t>
            </a:r>
          </a:p>
          <a:p>
            <a:pPr algn="ctr"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</a:rPr>
              <a:t>Enable the reuse of AUs </a:t>
            </a:r>
          </a:p>
          <a:p>
            <a:pPr algn="ctr">
              <a:lnSpc>
                <a:spcPct val="150000"/>
              </a:lnSpc>
            </a:pPr>
            <a:endParaRPr sz="1200" dirty="0"/>
          </a:p>
        </p:txBody>
      </p:sp>
      <p:sp>
        <p:nvSpPr>
          <p:cNvPr id="39" name="Rectangle à coins arrondis 38"/>
          <p:cNvSpPr/>
          <p:nvPr/>
        </p:nvSpPr>
        <p:spPr>
          <a:xfrm>
            <a:off x="4727847" y="1772816"/>
            <a:ext cx="6840761" cy="4536504"/>
          </a:xfrm>
          <a:prstGeom prst="roundRect">
            <a:avLst>
              <a:gd name="adj" fmla="val 3637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38"/>
          <p:cNvSpPr txBox="1"/>
          <p:nvPr/>
        </p:nvSpPr>
        <p:spPr>
          <a:xfrm>
            <a:off x="1883695" y="1772816"/>
            <a:ext cx="5536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0..*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31081" y="1835504"/>
            <a:ext cx="773806" cy="2762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endParaRPr lang="en-GB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0" name="Straight Connector 2"/>
          <p:cNvCxnSpPr/>
          <p:nvPr/>
        </p:nvCxnSpPr>
        <p:spPr>
          <a:xfrm>
            <a:off x="1204887" y="1973617"/>
            <a:ext cx="1188000" cy="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1" name="TextBox 175"/>
          <p:cNvSpPr txBox="1"/>
          <p:nvPr/>
        </p:nvSpPr>
        <p:spPr>
          <a:xfrm>
            <a:off x="1203684" y="1772816"/>
            <a:ext cx="5536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0..*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55640" y="1700808"/>
            <a:ext cx="2233304" cy="24282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2330450" marR="408305" indent="-1914525">
              <a:lnSpc>
                <a:spcPts val="2110"/>
              </a:lnSpc>
              <a:spcBef>
                <a:spcPts val="315"/>
              </a:spcBef>
            </a:pPr>
            <a:r>
              <a:rPr lang="fr-FR" sz="1400" b="1" spc="10" dirty="0" smtClean="0">
                <a:latin typeface="Arial"/>
                <a:cs typeface="Arial"/>
              </a:rPr>
              <a:t>Key Challenges </a:t>
            </a:r>
            <a:endParaRPr lang="fr-FR" sz="1400" dirty="0">
              <a:latin typeface="Arial"/>
              <a:cs typeface="Arial"/>
            </a:endParaRPr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 rotWithShape="1">
          <a:blip r:embed="rId3"/>
          <a:srcRect l="4610" t="7081" r="16440" b="26806"/>
          <a:stretch/>
        </p:blipFill>
        <p:spPr>
          <a:xfrm rot="20724861">
            <a:off x="8687342" y="2277610"/>
            <a:ext cx="1036249" cy="648000"/>
          </a:xfrm>
          <a:prstGeom prst="rect">
            <a:avLst/>
          </a:prstGeom>
        </p:spPr>
      </p:pic>
      <p:sp>
        <p:nvSpPr>
          <p:cNvPr id="27" name="ZoneTexte 26"/>
          <p:cNvSpPr txBox="1"/>
          <p:nvPr/>
        </p:nvSpPr>
        <p:spPr>
          <a:xfrm rot="588164">
            <a:off x="8346538" y="2069605"/>
            <a:ext cx="2140338" cy="2462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Complex Rendering </a:t>
            </a:r>
            <a:r>
              <a:rPr lang="en-US" sz="9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Patterns</a:t>
            </a:r>
            <a:endParaRPr lang="en-US" sz="900" b="1" dirty="0">
              <a:solidFill>
                <a:schemeClr val="tx2">
                  <a:lumMod val="60000"/>
                  <a:lumOff val="40000"/>
                </a:schemeClr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 rotWithShape="1">
          <a:blip r:embed="rId4"/>
          <a:srcRect l="9677" t="13289" r="8457" b="15316"/>
          <a:stretch/>
        </p:blipFill>
        <p:spPr>
          <a:xfrm>
            <a:off x="7595584" y="2019037"/>
            <a:ext cx="828075" cy="559435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8611063" y="3901442"/>
            <a:ext cx="1234081" cy="28800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Composer</a:t>
            </a:r>
          </a:p>
        </p:txBody>
      </p:sp>
      <p:sp>
        <p:nvSpPr>
          <p:cNvPr id="9" name="Rectangle 8"/>
          <p:cNvSpPr/>
          <p:nvPr/>
        </p:nvSpPr>
        <p:spPr>
          <a:xfrm>
            <a:off x="5092755" y="5293334"/>
            <a:ext cx="18140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spc="-15" dirty="0">
                <a:latin typeface="Arial"/>
                <a:cs typeface="Arial"/>
              </a:rPr>
              <a:t>MT &lt; &gt; MA </a:t>
            </a:r>
            <a:endParaRPr lang="fr-FR" b="1" spc="-15" dirty="0" smtClean="0">
              <a:latin typeface="Arial"/>
              <a:cs typeface="Arial"/>
            </a:endParaRPr>
          </a:p>
          <a:p>
            <a:pPr algn="ctr"/>
            <a:r>
              <a:rPr lang="en-GB" b="1" cap="small" dirty="0" smtClean="0"/>
              <a:t>Coordination</a:t>
            </a:r>
            <a:endParaRPr lang="fr-FR" b="1" spc="-15" dirty="0">
              <a:latin typeface="Arial"/>
              <a:cs typeface="Arial"/>
            </a:endParaRPr>
          </a:p>
        </p:txBody>
      </p:sp>
      <p:cxnSp>
        <p:nvCxnSpPr>
          <p:cNvPr id="11" name="Connecteur droit avec flèche 10"/>
          <p:cNvCxnSpPr>
            <a:endCxn id="41" idx="1"/>
          </p:cNvCxnSpPr>
          <p:nvPr/>
        </p:nvCxnSpPr>
        <p:spPr>
          <a:xfrm flipV="1">
            <a:off x="8302538" y="4045442"/>
            <a:ext cx="308525" cy="22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 flipV="1">
            <a:off x="9840548" y="4043455"/>
            <a:ext cx="324000" cy="22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8611063" y="4187672"/>
            <a:ext cx="1234081" cy="5599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Arc plein 54"/>
          <p:cNvSpPr/>
          <p:nvPr/>
        </p:nvSpPr>
        <p:spPr>
          <a:xfrm>
            <a:off x="7766651" y="4206213"/>
            <a:ext cx="216000" cy="216000"/>
          </a:xfrm>
          <a:prstGeom prst="blockArc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8" name="Connecteur droit 49"/>
          <p:cNvCxnSpPr/>
          <p:nvPr/>
        </p:nvCxnSpPr>
        <p:spPr>
          <a:xfrm flipV="1">
            <a:off x="7875844" y="4331225"/>
            <a:ext cx="0" cy="144000"/>
          </a:xfrm>
          <a:prstGeom prst="line">
            <a:avLst/>
          </a:prstGeom>
          <a:ln w="19050" cmpd="sng">
            <a:solidFill>
              <a:schemeClr val="tx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Arc plein 54"/>
          <p:cNvSpPr/>
          <p:nvPr/>
        </p:nvSpPr>
        <p:spPr>
          <a:xfrm>
            <a:off x="8091892" y="4206213"/>
            <a:ext cx="216000" cy="216000"/>
          </a:xfrm>
          <a:prstGeom prst="blockArc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0" name="Connecteur droit 49"/>
          <p:cNvCxnSpPr/>
          <p:nvPr/>
        </p:nvCxnSpPr>
        <p:spPr>
          <a:xfrm flipV="1">
            <a:off x="8201085" y="4331225"/>
            <a:ext cx="0" cy="144000"/>
          </a:xfrm>
          <a:prstGeom prst="line">
            <a:avLst/>
          </a:prstGeom>
          <a:ln w="19050" cmpd="sng">
            <a:solidFill>
              <a:schemeClr val="tx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10180100" y="3847430"/>
            <a:ext cx="567456" cy="35908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UA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Arc plein 54"/>
          <p:cNvSpPr/>
          <p:nvPr/>
        </p:nvSpPr>
        <p:spPr>
          <a:xfrm>
            <a:off x="10194567" y="4206213"/>
            <a:ext cx="216000" cy="216000"/>
          </a:xfrm>
          <a:prstGeom prst="blockArc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0" name="Connecteur droit 49"/>
          <p:cNvCxnSpPr/>
          <p:nvPr/>
        </p:nvCxnSpPr>
        <p:spPr>
          <a:xfrm flipV="1">
            <a:off x="10303760" y="4331225"/>
            <a:ext cx="0" cy="144000"/>
          </a:xfrm>
          <a:prstGeom prst="line">
            <a:avLst/>
          </a:prstGeom>
          <a:ln w="19050" cmpd="sng">
            <a:solidFill>
              <a:schemeClr val="tx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Arc plein 54"/>
          <p:cNvSpPr/>
          <p:nvPr/>
        </p:nvSpPr>
        <p:spPr>
          <a:xfrm>
            <a:off x="10519808" y="4206213"/>
            <a:ext cx="216000" cy="216000"/>
          </a:xfrm>
          <a:prstGeom prst="blockArc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2" name="Connecteur droit 49"/>
          <p:cNvCxnSpPr/>
          <p:nvPr/>
        </p:nvCxnSpPr>
        <p:spPr>
          <a:xfrm flipV="1">
            <a:off x="10629001" y="4331225"/>
            <a:ext cx="0" cy="144000"/>
          </a:xfrm>
          <a:prstGeom prst="line">
            <a:avLst/>
          </a:prstGeom>
          <a:ln w="19050" cmpd="sng">
            <a:solidFill>
              <a:schemeClr val="tx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2315743" y="1835504"/>
            <a:ext cx="773806" cy="27622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endParaRPr lang="en-GB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7752184" y="3847430"/>
            <a:ext cx="567456" cy="35908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UA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9" name="Tableau 88"/>
          <p:cNvGraphicFramePr>
            <a:graphicFrameLocks noGrp="1"/>
          </p:cNvGraphicFramePr>
          <p:nvPr>
            <p:extLst/>
          </p:nvPr>
        </p:nvGraphicFramePr>
        <p:xfrm>
          <a:off x="7824192" y="5230536"/>
          <a:ext cx="1796131" cy="72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6131">
                  <a:extLst>
                    <a:ext uri="{9D8B030D-6E8A-4147-A177-3AD203B41FA5}">
                      <a16:colId xmlns:a16="http://schemas.microsoft.com/office/drawing/2014/main" val="1282562216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50" b="1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class PacMan</a:t>
                      </a:r>
                      <a:r>
                        <a:rPr sz="1050" b="1" spc="-7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b="1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1050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  <a:p>
                      <a:pPr marL="876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050" b="1" spc="1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...</a:t>
                      </a:r>
                      <a:endParaRPr lang="fr-FR" sz="1050" b="1" spc="10" dirty="0" smtClean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  <a:p>
                      <a:pPr marL="8763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2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@Step</a:t>
                      </a:r>
                      <a:endParaRPr sz="1200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050" b="1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def </a:t>
                      </a:r>
                      <a:r>
                        <a:rPr sz="1050" i="1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boolean 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moveR()</a:t>
                      </a:r>
                      <a:r>
                        <a:rPr sz="1050" spc="-55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spc="1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1050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3683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572535"/>
                  </a:ext>
                </a:extLst>
              </a:tr>
            </a:tbl>
          </a:graphicData>
        </a:graphic>
      </p:graphicFrame>
      <p:sp>
        <p:nvSpPr>
          <p:cNvPr id="90" name="Rectangle 89"/>
          <p:cNvSpPr/>
          <p:nvPr/>
        </p:nvSpPr>
        <p:spPr>
          <a:xfrm>
            <a:off x="7824192" y="5590600"/>
            <a:ext cx="1796131" cy="180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@</a:t>
            </a:r>
            <a:r>
              <a:rPr lang="en-US" sz="1400" dirty="0" smtClean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Step</a:t>
            </a:r>
            <a:endParaRPr lang="en-US" sz="14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cxnSp>
        <p:nvCxnSpPr>
          <p:cNvPr id="34" name="Connecteur droit 33"/>
          <p:cNvCxnSpPr/>
          <p:nvPr/>
        </p:nvCxnSpPr>
        <p:spPr>
          <a:xfrm flipH="1">
            <a:off x="10022210" y="5373216"/>
            <a:ext cx="1" cy="527534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Connecteur droit 91"/>
          <p:cNvCxnSpPr/>
          <p:nvPr/>
        </p:nvCxnSpPr>
        <p:spPr>
          <a:xfrm flipH="1">
            <a:off x="10591816" y="5389109"/>
            <a:ext cx="1" cy="527534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Connecteur droit 92"/>
          <p:cNvCxnSpPr/>
          <p:nvPr/>
        </p:nvCxnSpPr>
        <p:spPr>
          <a:xfrm>
            <a:off x="10022209" y="5565643"/>
            <a:ext cx="569606" cy="0"/>
          </a:xfrm>
          <a:prstGeom prst="line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Connecteur droit 93"/>
          <p:cNvCxnSpPr/>
          <p:nvPr/>
        </p:nvCxnSpPr>
        <p:spPr>
          <a:xfrm flipH="1" flipV="1">
            <a:off x="10000912" y="5680600"/>
            <a:ext cx="569606" cy="0"/>
          </a:xfrm>
          <a:prstGeom prst="line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Flèche droite rayée 100"/>
          <p:cNvSpPr/>
          <p:nvPr/>
        </p:nvSpPr>
        <p:spPr>
          <a:xfrm rot="16200000">
            <a:off x="1374937" y="2327640"/>
            <a:ext cx="729058" cy="339492"/>
          </a:xfrm>
          <a:prstGeom prst="stripedRightArrow">
            <a:avLst/>
          </a:prstGeom>
          <a:solidFill>
            <a:srgbClr val="94B6D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lang="en-US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4" name="Flèche droite rayée 103"/>
          <p:cNvSpPr/>
          <p:nvPr/>
        </p:nvSpPr>
        <p:spPr>
          <a:xfrm rot="16200000">
            <a:off x="1461949" y="3727278"/>
            <a:ext cx="504000" cy="339492"/>
          </a:xfrm>
          <a:prstGeom prst="stripedRightArrow">
            <a:avLst/>
          </a:prstGeom>
          <a:solidFill>
            <a:srgbClr val="94B6D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lang="en-US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153398" y="4797152"/>
            <a:ext cx="11981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/>
              <a:t>MA Designer 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07368" y="4197925"/>
            <a:ext cx="2664456" cy="2111395"/>
          </a:xfrm>
          <a:prstGeom prst="rect">
            <a:avLst/>
          </a:prstGeom>
          <a:noFill/>
          <a:ln w="28575" cmpd="dbl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DSL </a:t>
            </a:r>
            <a:r>
              <a:rPr lang="en-US" sz="18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</a:t>
            </a:r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perform </a:t>
            </a:r>
            <a:r>
              <a:rPr lang="en-U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 alongside </a:t>
            </a:r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</a:t>
            </a:r>
            <a:endParaRPr lang="en-US" sz="1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5" name="Picture 4" descr="C:\Documents and Settings\Administrateur\Local Settings\Temporary Internet Files\Content.IE5\S8RAMQET\MCj04339410000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112" y="4314213"/>
            <a:ext cx="645432" cy="47223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Flèche droite rayée 51"/>
          <p:cNvSpPr/>
          <p:nvPr/>
        </p:nvSpPr>
        <p:spPr>
          <a:xfrm>
            <a:off x="3250263" y="1916832"/>
            <a:ext cx="1466653" cy="339492"/>
          </a:xfrm>
          <a:prstGeom prst="stripedRightArrow">
            <a:avLst/>
          </a:prstGeom>
          <a:solidFill>
            <a:srgbClr val="94B6D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lang="en-US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62448" y="2204864"/>
            <a:ext cx="144142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cap="small" dirty="0" smtClean="0"/>
              <a:t>Concrete </a:t>
            </a:r>
            <a:endParaRPr lang="en-GB" b="1" cap="small" dirty="0"/>
          </a:p>
          <a:p>
            <a:pPr algn="ctr"/>
            <a:r>
              <a:rPr lang="en-GB" b="1" cap="small" dirty="0" smtClean="0"/>
              <a:t>Syntax</a:t>
            </a:r>
            <a:endParaRPr lang="en-GB" b="1" cap="small" dirty="0"/>
          </a:p>
        </p:txBody>
      </p:sp>
      <p:sp>
        <p:nvSpPr>
          <p:cNvPr id="55" name="Rectangle 54"/>
          <p:cNvSpPr/>
          <p:nvPr/>
        </p:nvSpPr>
        <p:spPr>
          <a:xfrm>
            <a:off x="5078947" y="3795081"/>
            <a:ext cx="17868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cap="small" dirty="0" smtClean="0"/>
              <a:t>MA</a:t>
            </a:r>
            <a:r>
              <a:rPr lang="fr-FR" b="1" spc="-15" dirty="0" smtClean="0">
                <a:latin typeface="Arial"/>
                <a:cs typeface="Arial"/>
              </a:rPr>
              <a:t> </a:t>
            </a:r>
            <a:endParaRPr lang="fr-FR" b="1" spc="-15" dirty="0">
              <a:latin typeface="Arial"/>
              <a:cs typeface="Arial"/>
            </a:endParaRPr>
          </a:p>
          <a:p>
            <a:pPr algn="ctr"/>
            <a:r>
              <a:rPr lang="en-GB" b="1" cap="small" dirty="0" smtClean="0"/>
              <a:t>Specification</a:t>
            </a:r>
            <a:endParaRPr lang="en-GB" b="1" cap="small" dirty="0"/>
          </a:p>
        </p:txBody>
      </p:sp>
      <p:sp>
        <p:nvSpPr>
          <p:cNvPr id="61" name="Rectangle 60"/>
          <p:cNvSpPr/>
          <p:nvPr/>
        </p:nvSpPr>
        <p:spPr>
          <a:xfrm>
            <a:off x="9807865" y="5284764"/>
            <a:ext cx="428691" cy="18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100" dirty="0" smtClean="0">
                <a:solidFill>
                  <a:schemeClr val="tx1"/>
                </a:solidFill>
              </a:rPr>
              <a:t>MT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0396124" y="5293333"/>
            <a:ext cx="428691" cy="18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100" dirty="0" smtClean="0">
                <a:solidFill>
                  <a:schemeClr val="tx1"/>
                </a:solidFill>
              </a:rPr>
              <a:t>MA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 rot="608041">
            <a:off x="8398848" y="2257128"/>
            <a:ext cx="2666415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Integrating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en-US" sz="9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insideness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natively 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 rot="611835">
            <a:off x="8462366" y="2302654"/>
            <a:ext cx="1882247" cy="2308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Supporting animations natively </a:t>
            </a:r>
          </a:p>
        </p:txBody>
      </p:sp>
      <p:sp>
        <p:nvSpPr>
          <p:cNvPr id="54" name="Flèche droite rayée 53"/>
          <p:cNvSpPr/>
          <p:nvPr/>
        </p:nvSpPr>
        <p:spPr>
          <a:xfrm rot="567880">
            <a:off x="8349975" y="2324950"/>
            <a:ext cx="2183666" cy="562099"/>
          </a:xfrm>
          <a:prstGeom prst="stripedRightArrow">
            <a:avLst>
              <a:gd name="adj1" fmla="val 26670"/>
              <a:gd name="adj2" fmla="val 35002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 rot="652894">
            <a:off x="10004961" y="244329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42086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  <p:bldP spid="39" grpId="0" animBg="1"/>
      <p:bldP spid="47" grpId="0"/>
      <p:bldP spid="48" grpId="0" animBg="1"/>
      <p:bldP spid="51" grpId="0"/>
      <p:bldP spid="3" grpId="0"/>
      <p:bldP spid="27" grpId="0" animBg="1"/>
      <p:bldP spid="41" grpId="0" animBg="1"/>
      <p:bldP spid="9" grpId="0"/>
      <p:bldP spid="53" grpId="0" animBg="1"/>
      <p:bldP spid="57" grpId="0" animBg="1"/>
      <p:bldP spid="59" grpId="0" animBg="1"/>
      <p:bldP spid="78" grpId="0" animBg="1"/>
      <p:bldP spid="79" grpId="0" animBg="1"/>
      <p:bldP spid="81" grpId="0" animBg="1"/>
      <p:bldP spid="87" grpId="0" animBg="1"/>
      <p:bldP spid="88" grpId="0" animBg="1"/>
      <p:bldP spid="90" grpId="0" animBg="1"/>
      <p:bldP spid="101" grpId="0" animBg="1"/>
      <p:bldP spid="104" grpId="0" animBg="1"/>
      <p:bldP spid="63" grpId="0"/>
      <p:bldP spid="64" grpId="0" animBg="1"/>
      <p:bldP spid="52" grpId="0" animBg="1"/>
      <p:bldP spid="10" grpId="0"/>
      <p:bldP spid="55" grpId="0"/>
      <p:bldP spid="61" grpId="0" animBg="1"/>
      <p:bldP spid="62" grpId="0" animBg="1"/>
      <p:bldP spid="5" grpId="0"/>
      <p:bldP spid="6" grpId="0"/>
      <p:bldP spid="54" grpId="0" animBg="1"/>
      <p:bldP spid="7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fr-BE" dirty="0" err="1">
                <a:latin typeface="Arial" panose="020B0604020202020204" pitchFamily="34" charset="0"/>
                <a:cs typeface="Arial" panose="020B0604020202020204" pitchFamily="34" charset="0"/>
              </a:rPr>
              <a:t>Pacman</a:t>
            </a:r>
            <a:r>
              <a:rPr lang="fr-BE" dirty="0">
                <a:latin typeface="Arial" panose="020B0604020202020204" pitchFamily="34" charset="0"/>
                <a:cs typeface="Arial" panose="020B0604020202020204" pitchFamily="34" charset="0"/>
              </a:rPr>
              <a:t> DSL </a:t>
            </a:r>
            <a:r>
              <a:rPr lang="fr-BE" dirty="0" err="1">
                <a:latin typeface="Arial" panose="020B0604020202020204" pitchFamily="34" charset="0"/>
                <a:cs typeface="Arial" panose="020B0604020202020204" pitchFamily="34" charset="0"/>
              </a:rPr>
              <a:t>Metamodel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-49706" y="2168089"/>
            <a:ext cx="7496595" cy="3381426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 Definition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metamodel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(typically produced from a textual/visual editor)</a:t>
            </a:r>
          </a:p>
          <a:p>
            <a:pPr>
              <a:lnSpc>
                <a:spcPct val="250000"/>
              </a:lnSpc>
            </a:pP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Definition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metamodel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902" y="6101565"/>
            <a:ext cx="86673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/>
              <a:t>Benoît</a:t>
            </a:r>
            <a:r>
              <a:rPr lang="en-US" sz="1200" dirty="0" smtClean="0"/>
              <a:t> </a:t>
            </a:r>
            <a:r>
              <a:rPr lang="en-US" sz="1200" dirty="0" err="1"/>
              <a:t>Combemale</a:t>
            </a:r>
            <a:r>
              <a:rPr lang="en-US" sz="1200" dirty="0"/>
              <a:t>, Xavier </a:t>
            </a:r>
            <a:r>
              <a:rPr lang="en-US" sz="1200" dirty="0" err="1"/>
              <a:t>Crégut</a:t>
            </a:r>
            <a:r>
              <a:rPr lang="en-US" sz="1200" dirty="0"/>
              <a:t>, and Marc </a:t>
            </a:r>
            <a:r>
              <a:rPr lang="en-US" sz="1200" dirty="0" err="1"/>
              <a:t>Pantel</a:t>
            </a:r>
            <a:r>
              <a:rPr lang="en-US" sz="1200" dirty="0"/>
              <a:t>. A Design Pattern to Build Executable DSMLs and Associated V&amp;V Tools. In Asia-Pacific Software Engineering Conference, pages 282–287, 2012</a:t>
            </a:r>
          </a:p>
        </p:txBody>
      </p:sp>
      <p:sp>
        <p:nvSpPr>
          <p:cNvPr id="7" name="Rectangle 6"/>
          <p:cNvSpPr/>
          <p:nvPr/>
        </p:nvSpPr>
        <p:spPr>
          <a:xfrm rot="2700000">
            <a:off x="8456599" y="2977527"/>
            <a:ext cx="108000" cy="10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7392144" y="1772816"/>
            <a:ext cx="4501458" cy="33165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26"/>
          <p:cNvGrpSpPr/>
          <p:nvPr/>
        </p:nvGrpSpPr>
        <p:grpSpPr>
          <a:xfrm>
            <a:off x="7443812" y="1824546"/>
            <a:ext cx="1266826" cy="559523"/>
            <a:chOff x="333374" y="419100"/>
            <a:chExt cx="1266826" cy="559523"/>
          </a:xfrm>
        </p:grpSpPr>
        <p:sp>
          <p:nvSpPr>
            <p:cNvPr id="51" name="Rectangle 50"/>
            <p:cNvSpPr/>
            <p:nvPr/>
          </p:nvSpPr>
          <p:spPr>
            <a:xfrm>
              <a:off x="333374" y="419100"/>
              <a:ext cx="1266825" cy="27622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Game</a:t>
              </a:r>
              <a:endPara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33374" y="695325"/>
              <a:ext cx="1266826" cy="28329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FR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score: </a:t>
              </a:r>
              <a:r>
                <a:rPr lang="fr-FR" sz="1000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Integer</a:t>
              </a:r>
              <a:endParaRPr lang="en-GB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0" name="Group 25"/>
          <p:cNvGrpSpPr/>
          <p:nvPr/>
        </p:nvGrpSpPr>
        <p:grpSpPr>
          <a:xfrm>
            <a:off x="8835075" y="2324272"/>
            <a:ext cx="1057277" cy="559523"/>
            <a:chOff x="1238249" y="1120272"/>
            <a:chExt cx="1057277" cy="559523"/>
          </a:xfrm>
        </p:grpSpPr>
        <p:sp>
          <p:nvSpPr>
            <p:cNvPr id="49" name="Rectangle 48"/>
            <p:cNvSpPr/>
            <p:nvPr/>
          </p:nvSpPr>
          <p:spPr>
            <a:xfrm>
              <a:off x="1238250" y="1120272"/>
              <a:ext cx="1057276" cy="27622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</a:t>
              </a:r>
              <a:endPara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238249" y="1396497"/>
              <a:ext cx="1057276" cy="28329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FR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id: </a:t>
              </a:r>
              <a:r>
                <a:rPr lang="fr-FR" sz="1000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Integer</a:t>
              </a:r>
              <a:endParaRPr lang="en-GB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7857282" y="2889194"/>
            <a:ext cx="581026" cy="2762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Maze</a:t>
            </a:r>
            <a:endParaRPr lang="en-GB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0"/>
          <p:cNvSpPr/>
          <p:nvPr/>
        </p:nvSpPr>
        <p:spPr>
          <a:xfrm>
            <a:off x="8586181" y="4016468"/>
            <a:ext cx="797256" cy="630218"/>
          </a:xfrm>
          <a:custGeom>
            <a:avLst/>
            <a:gdLst>
              <a:gd name="connsiteX0" fmla="*/ 0 w 581026"/>
              <a:gd name="connsiteY0" fmla="*/ 0 h 453569"/>
              <a:gd name="connsiteX1" fmla="*/ 581026 w 581026"/>
              <a:gd name="connsiteY1" fmla="*/ 0 h 453569"/>
              <a:gd name="connsiteX2" fmla="*/ 581026 w 581026"/>
              <a:gd name="connsiteY2" fmla="*/ 453569 h 453569"/>
              <a:gd name="connsiteX3" fmla="*/ 0 w 581026"/>
              <a:gd name="connsiteY3" fmla="*/ 453569 h 453569"/>
              <a:gd name="connsiteX4" fmla="*/ 0 w 581026"/>
              <a:gd name="connsiteY4" fmla="*/ 0 h 453569"/>
              <a:gd name="connsiteX0" fmla="*/ 0 w 581026"/>
              <a:gd name="connsiteY0" fmla="*/ 0 h 453569"/>
              <a:gd name="connsiteX1" fmla="*/ 134336 w 581026"/>
              <a:gd name="connsiteY1" fmla="*/ 524 h 453569"/>
              <a:gd name="connsiteX2" fmla="*/ 581026 w 581026"/>
              <a:gd name="connsiteY2" fmla="*/ 0 h 453569"/>
              <a:gd name="connsiteX3" fmla="*/ 581026 w 581026"/>
              <a:gd name="connsiteY3" fmla="*/ 453569 h 453569"/>
              <a:gd name="connsiteX4" fmla="*/ 0 w 581026"/>
              <a:gd name="connsiteY4" fmla="*/ 453569 h 453569"/>
              <a:gd name="connsiteX5" fmla="*/ 0 w 581026"/>
              <a:gd name="connsiteY5" fmla="*/ 0 h 453569"/>
              <a:gd name="connsiteX0" fmla="*/ 0 w 581026"/>
              <a:gd name="connsiteY0" fmla="*/ 1857 h 455426"/>
              <a:gd name="connsiteX1" fmla="*/ 134336 w 581026"/>
              <a:gd name="connsiteY1" fmla="*/ 2381 h 455426"/>
              <a:gd name="connsiteX2" fmla="*/ 317693 w 581026"/>
              <a:gd name="connsiteY2" fmla="*/ 0 h 455426"/>
              <a:gd name="connsiteX3" fmla="*/ 581026 w 581026"/>
              <a:gd name="connsiteY3" fmla="*/ 1857 h 455426"/>
              <a:gd name="connsiteX4" fmla="*/ 581026 w 581026"/>
              <a:gd name="connsiteY4" fmla="*/ 455426 h 455426"/>
              <a:gd name="connsiteX5" fmla="*/ 0 w 581026"/>
              <a:gd name="connsiteY5" fmla="*/ 455426 h 455426"/>
              <a:gd name="connsiteX6" fmla="*/ 0 w 581026"/>
              <a:gd name="connsiteY6" fmla="*/ 1857 h 455426"/>
              <a:gd name="connsiteX0" fmla="*/ 0 w 581026"/>
              <a:gd name="connsiteY0" fmla="*/ 1857 h 455426"/>
              <a:gd name="connsiteX1" fmla="*/ 134336 w 581026"/>
              <a:gd name="connsiteY1" fmla="*/ 2381 h 455426"/>
              <a:gd name="connsiteX2" fmla="*/ 317693 w 581026"/>
              <a:gd name="connsiteY2" fmla="*/ 0 h 455426"/>
              <a:gd name="connsiteX3" fmla="*/ 581026 w 581026"/>
              <a:gd name="connsiteY3" fmla="*/ 1857 h 455426"/>
              <a:gd name="connsiteX4" fmla="*/ 580347 w 581026"/>
              <a:gd name="connsiteY4" fmla="*/ 103248 h 455426"/>
              <a:gd name="connsiteX5" fmla="*/ 581026 w 581026"/>
              <a:gd name="connsiteY5" fmla="*/ 455426 h 455426"/>
              <a:gd name="connsiteX6" fmla="*/ 0 w 581026"/>
              <a:gd name="connsiteY6" fmla="*/ 455426 h 455426"/>
              <a:gd name="connsiteX7" fmla="*/ 0 w 581026"/>
              <a:gd name="connsiteY7" fmla="*/ 1857 h 455426"/>
              <a:gd name="connsiteX0" fmla="*/ 0 w 581026"/>
              <a:gd name="connsiteY0" fmla="*/ 1857 h 455426"/>
              <a:gd name="connsiteX1" fmla="*/ 134336 w 581026"/>
              <a:gd name="connsiteY1" fmla="*/ 2381 h 455426"/>
              <a:gd name="connsiteX2" fmla="*/ 317693 w 581026"/>
              <a:gd name="connsiteY2" fmla="*/ 0 h 455426"/>
              <a:gd name="connsiteX3" fmla="*/ 581026 w 581026"/>
              <a:gd name="connsiteY3" fmla="*/ 1857 h 455426"/>
              <a:gd name="connsiteX4" fmla="*/ 580347 w 581026"/>
              <a:gd name="connsiteY4" fmla="*/ 103248 h 455426"/>
              <a:gd name="connsiteX5" fmla="*/ 581026 w 581026"/>
              <a:gd name="connsiteY5" fmla="*/ 455426 h 455426"/>
              <a:gd name="connsiteX6" fmla="*/ 0 w 581026"/>
              <a:gd name="connsiteY6" fmla="*/ 455426 h 455426"/>
              <a:gd name="connsiteX7" fmla="*/ 0 w 581026"/>
              <a:gd name="connsiteY7" fmla="*/ 1857 h 455426"/>
              <a:gd name="connsiteX0" fmla="*/ 0 w 581026"/>
              <a:gd name="connsiteY0" fmla="*/ 1857 h 456014"/>
              <a:gd name="connsiteX1" fmla="*/ 134336 w 581026"/>
              <a:gd name="connsiteY1" fmla="*/ 2381 h 456014"/>
              <a:gd name="connsiteX2" fmla="*/ 317693 w 581026"/>
              <a:gd name="connsiteY2" fmla="*/ 0 h 456014"/>
              <a:gd name="connsiteX3" fmla="*/ 581026 w 581026"/>
              <a:gd name="connsiteY3" fmla="*/ 1857 h 456014"/>
              <a:gd name="connsiteX4" fmla="*/ 580347 w 581026"/>
              <a:gd name="connsiteY4" fmla="*/ 103248 h 456014"/>
              <a:gd name="connsiteX5" fmla="*/ 581026 w 581026"/>
              <a:gd name="connsiteY5" fmla="*/ 455426 h 456014"/>
              <a:gd name="connsiteX6" fmla="*/ 464074 w 581026"/>
              <a:gd name="connsiteY6" fmla="*/ 456014 h 456014"/>
              <a:gd name="connsiteX7" fmla="*/ 0 w 581026"/>
              <a:gd name="connsiteY7" fmla="*/ 455426 h 456014"/>
              <a:gd name="connsiteX8" fmla="*/ 0 w 581026"/>
              <a:gd name="connsiteY8" fmla="*/ 1857 h 456014"/>
              <a:gd name="connsiteX0" fmla="*/ 0 w 581026"/>
              <a:gd name="connsiteY0" fmla="*/ 1857 h 455426"/>
              <a:gd name="connsiteX1" fmla="*/ 134336 w 581026"/>
              <a:gd name="connsiteY1" fmla="*/ 2381 h 455426"/>
              <a:gd name="connsiteX2" fmla="*/ 317693 w 581026"/>
              <a:gd name="connsiteY2" fmla="*/ 0 h 455426"/>
              <a:gd name="connsiteX3" fmla="*/ 581026 w 581026"/>
              <a:gd name="connsiteY3" fmla="*/ 1857 h 455426"/>
              <a:gd name="connsiteX4" fmla="*/ 580347 w 581026"/>
              <a:gd name="connsiteY4" fmla="*/ 103248 h 455426"/>
              <a:gd name="connsiteX5" fmla="*/ 581026 w 581026"/>
              <a:gd name="connsiteY5" fmla="*/ 455426 h 455426"/>
              <a:gd name="connsiteX6" fmla="*/ 326976 w 581026"/>
              <a:gd name="connsiteY6" fmla="*/ 454293 h 455426"/>
              <a:gd name="connsiteX7" fmla="*/ 0 w 581026"/>
              <a:gd name="connsiteY7" fmla="*/ 455426 h 455426"/>
              <a:gd name="connsiteX8" fmla="*/ 0 w 581026"/>
              <a:gd name="connsiteY8" fmla="*/ 1857 h 455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1026" h="455426">
                <a:moveTo>
                  <a:pt x="0" y="1857"/>
                </a:moveTo>
                <a:lnTo>
                  <a:pt x="134336" y="2381"/>
                </a:lnTo>
                <a:lnTo>
                  <a:pt x="317693" y="0"/>
                </a:lnTo>
                <a:lnTo>
                  <a:pt x="581026" y="1857"/>
                </a:lnTo>
                <a:cubicBezTo>
                  <a:pt x="580800" y="35654"/>
                  <a:pt x="580573" y="69451"/>
                  <a:pt x="580347" y="103248"/>
                </a:cubicBezTo>
                <a:cubicBezTo>
                  <a:pt x="580573" y="220641"/>
                  <a:pt x="580800" y="338033"/>
                  <a:pt x="581026" y="455426"/>
                </a:cubicBezTo>
                <a:lnTo>
                  <a:pt x="326976" y="454293"/>
                </a:lnTo>
                <a:lnTo>
                  <a:pt x="0" y="455426"/>
                </a:lnTo>
                <a:lnTo>
                  <a:pt x="0" y="1857"/>
                </a:lnTo>
                <a:close/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Cell</a:t>
            </a:r>
            <a:endParaRPr lang="en-GB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5"/>
          <p:cNvSpPr txBox="1"/>
          <p:nvPr/>
        </p:nvSpPr>
        <p:spPr>
          <a:xfrm>
            <a:off x="8667564" y="4610325"/>
            <a:ext cx="465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</a:p>
          <a:p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0..1</a:t>
            </a: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6"/>
          <p:cNvSpPr txBox="1"/>
          <p:nvPr/>
        </p:nvSpPr>
        <p:spPr>
          <a:xfrm>
            <a:off x="9518317" y="4297155"/>
            <a:ext cx="477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own</a:t>
            </a:r>
          </a:p>
          <a:p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0..1</a:t>
            </a: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7"/>
          <p:cNvSpPr txBox="1"/>
          <p:nvPr/>
        </p:nvSpPr>
        <p:spPr>
          <a:xfrm>
            <a:off x="9535854" y="3962937"/>
            <a:ext cx="490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0..1</a:t>
            </a:r>
            <a:endParaRPr lang="fr-FR" sz="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xtBox 18"/>
          <p:cNvSpPr txBox="1"/>
          <p:nvPr/>
        </p:nvSpPr>
        <p:spPr>
          <a:xfrm>
            <a:off x="9130091" y="3594649"/>
            <a:ext cx="428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0..1</a:t>
            </a:r>
          </a:p>
          <a:p>
            <a:r>
              <a:rPr lang="fr-FR" sz="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32"/>
          <p:cNvSpPr txBox="1"/>
          <p:nvPr/>
        </p:nvSpPr>
        <p:spPr>
          <a:xfrm>
            <a:off x="8332325" y="3168192"/>
            <a:ext cx="647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1..* </a:t>
            </a:r>
            <a:r>
              <a:rPr lang="fr-FR" sz="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cells</a:t>
            </a: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33"/>
          <p:cNvSpPr txBox="1"/>
          <p:nvPr/>
        </p:nvSpPr>
        <p:spPr>
          <a:xfrm>
            <a:off x="8463444" y="2723982"/>
            <a:ext cx="455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</a:p>
          <a:p>
            <a:r>
              <a: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maze</a:t>
            </a: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extBox 37"/>
          <p:cNvSpPr txBox="1"/>
          <p:nvPr/>
        </p:nvSpPr>
        <p:spPr>
          <a:xfrm>
            <a:off x="8093648" y="2713016"/>
            <a:ext cx="186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TextBox 38"/>
          <p:cNvSpPr txBox="1"/>
          <p:nvPr/>
        </p:nvSpPr>
        <p:spPr>
          <a:xfrm>
            <a:off x="8656127" y="2423286"/>
            <a:ext cx="186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1" name="Elbow Connector 40"/>
          <p:cNvCxnSpPr>
            <a:stCxn id="51" idx="3"/>
            <a:endCxn id="49" idx="0"/>
          </p:cNvCxnSpPr>
          <p:nvPr/>
        </p:nvCxnSpPr>
        <p:spPr>
          <a:xfrm>
            <a:off x="8710637" y="1962659"/>
            <a:ext cx="653077" cy="361613"/>
          </a:xfrm>
          <a:prstGeom prst="bentConnector2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TextBox 41"/>
          <p:cNvSpPr txBox="1"/>
          <p:nvPr/>
        </p:nvSpPr>
        <p:spPr>
          <a:xfrm>
            <a:off x="9361606" y="2146324"/>
            <a:ext cx="7048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fr-FR" sz="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levels</a:t>
            </a: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TextBox 42"/>
          <p:cNvSpPr txBox="1"/>
          <p:nvPr/>
        </p:nvSpPr>
        <p:spPr>
          <a:xfrm>
            <a:off x="8749469" y="1934872"/>
            <a:ext cx="5545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fr-FR" sz="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game</a:t>
            </a: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tangle 23"/>
          <p:cNvSpPr/>
          <p:nvPr/>
        </p:nvSpPr>
        <p:spPr>
          <a:xfrm rot="2700000">
            <a:off x="8722834" y="1912774"/>
            <a:ext cx="108000" cy="10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5" name="Group 44"/>
          <p:cNvGrpSpPr/>
          <p:nvPr/>
        </p:nvGrpSpPr>
        <p:grpSpPr>
          <a:xfrm>
            <a:off x="10485113" y="2895773"/>
            <a:ext cx="1057277" cy="559523"/>
            <a:chOff x="1238249" y="1120272"/>
            <a:chExt cx="1057277" cy="559523"/>
          </a:xfrm>
          <a:solidFill>
            <a:schemeClr val="bg1">
              <a:lumMod val="75000"/>
            </a:schemeClr>
          </a:solidFill>
        </p:grpSpPr>
        <p:sp>
          <p:nvSpPr>
            <p:cNvPr id="47" name="Rectangle 46"/>
            <p:cNvSpPr/>
            <p:nvPr/>
          </p:nvSpPr>
          <p:spPr>
            <a:xfrm>
              <a:off x="1238250" y="1120272"/>
              <a:ext cx="1057276" cy="276225"/>
            </a:xfrm>
            <a:prstGeom prst="rect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i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Persona</a:t>
              </a:r>
              <a:endParaRPr lang="en-GB" sz="12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238249" y="1396497"/>
              <a:ext cx="1057276" cy="283298"/>
            </a:xfrm>
            <a:prstGeom prst="rect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FR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id: </a:t>
              </a:r>
              <a:r>
                <a:rPr lang="fr-FR" sz="1000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Integer</a:t>
              </a:r>
              <a:endParaRPr lang="en-GB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26" name="Elbow Connector 47"/>
          <p:cNvCxnSpPr>
            <a:stCxn id="51" idx="3"/>
            <a:endCxn id="47" idx="0"/>
          </p:cNvCxnSpPr>
          <p:nvPr/>
        </p:nvCxnSpPr>
        <p:spPr>
          <a:xfrm>
            <a:off x="8710637" y="1962659"/>
            <a:ext cx="2303115" cy="933114"/>
          </a:xfrm>
          <a:prstGeom prst="bentConnector2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TextBox 50"/>
          <p:cNvSpPr txBox="1"/>
          <p:nvPr/>
        </p:nvSpPr>
        <p:spPr>
          <a:xfrm>
            <a:off x="10956192" y="2584777"/>
            <a:ext cx="799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fr-FR" sz="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personas</a:t>
            </a: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0182386" y="4084198"/>
            <a:ext cx="773806" cy="276225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PacMan</a:t>
            </a:r>
            <a:endParaRPr lang="en-GB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1071311" y="4084198"/>
            <a:ext cx="773806" cy="276225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Ghost</a:t>
            </a:r>
            <a:endParaRPr lang="en-GB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0" name="Elbow Connector 55"/>
          <p:cNvCxnSpPr>
            <a:stCxn id="29" idx="0"/>
            <a:endCxn id="48" idx="2"/>
          </p:cNvCxnSpPr>
          <p:nvPr/>
        </p:nvCxnSpPr>
        <p:spPr>
          <a:xfrm rot="16200000" flipV="1">
            <a:off x="10921532" y="3547515"/>
            <a:ext cx="628902" cy="444463"/>
          </a:xfrm>
          <a:prstGeom prst="bentConnector3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Elbow Connector 57"/>
          <p:cNvCxnSpPr>
            <a:stCxn id="28" idx="0"/>
            <a:endCxn id="48" idx="2"/>
          </p:cNvCxnSpPr>
          <p:nvPr/>
        </p:nvCxnSpPr>
        <p:spPr>
          <a:xfrm rot="5400000" flipH="1" flipV="1">
            <a:off x="10477069" y="3547516"/>
            <a:ext cx="628902" cy="444462"/>
          </a:xfrm>
          <a:prstGeom prst="bentConnector3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Isosceles Triangle 58"/>
          <p:cNvSpPr/>
          <p:nvPr/>
        </p:nvSpPr>
        <p:spPr>
          <a:xfrm>
            <a:off x="10951152" y="3460544"/>
            <a:ext cx="125198" cy="137746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>
            <a:off x="11090392" y="4723556"/>
            <a:ext cx="803210" cy="365785"/>
          </a:xfrm>
          <a:prstGeom prst="rect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MM</a:t>
            </a:r>
            <a:r>
              <a:rPr lang="fr-FR" baseline="-30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</a:t>
            </a:r>
            <a:endParaRPr lang="en-GB" baseline="-30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TextBox 159"/>
          <p:cNvSpPr txBox="1"/>
          <p:nvPr/>
        </p:nvSpPr>
        <p:spPr>
          <a:xfrm>
            <a:off x="7415630" y="3246416"/>
            <a:ext cx="647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 cookies</a:t>
            </a: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558548" y="3573712"/>
            <a:ext cx="783217" cy="2762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Cookie</a:t>
            </a:r>
            <a:endParaRPr lang="en-GB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7" name="Elbow Connector 248"/>
          <p:cNvCxnSpPr>
            <a:stCxn id="11" idx="1"/>
            <a:endCxn id="36" idx="1"/>
          </p:cNvCxnSpPr>
          <p:nvPr/>
        </p:nvCxnSpPr>
        <p:spPr>
          <a:xfrm rot="10800000" flipV="1">
            <a:off x="7558548" y="3027307"/>
            <a:ext cx="298734" cy="684518"/>
          </a:xfrm>
          <a:prstGeom prst="bentConnector3">
            <a:avLst>
              <a:gd name="adj1" fmla="val 125508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Rectangle 37"/>
          <p:cNvSpPr/>
          <p:nvPr/>
        </p:nvSpPr>
        <p:spPr>
          <a:xfrm rot="2700000">
            <a:off x="7733841" y="2979220"/>
            <a:ext cx="108000" cy="10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Elbow Connector 255"/>
          <p:cNvCxnSpPr>
            <a:endCxn id="36" idx="2"/>
          </p:cNvCxnSpPr>
          <p:nvPr/>
        </p:nvCxnSpPr>
        <p:spPr>
          <a:xfrm rot="10800000">
            <a:off x="7950157" y="3849938"/>
            <a:ext cx="657410" cy="652551"/>
          </a:xfrm>
          <a:prstGeom prst="bentConnector2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TextBox 258"/>
          <p:cNvSpPr txBox="1"/>
          <p:nvPr/>
        </p:nvSpPr>
        <p:spPr>
          <a:xfrm>
            <a:off x="8341290" y="4335972"/>
            <a:ext cx="318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 on</a:t>
            </a: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1" name="Elbow Connector 27"/>
          <p:cNvCxnSpPr>
            <a:stCxn id="49" idx="1"/>
            <a:endCxn id="11" idx="0"/>
          </p:cNvCxnSpPr>
          <p:nvPr/>
        </p:nvCxnSpPr>
        <p:spPr>
          <a:xfrm rot="10800000" flipV="1">
            <a:off x="8147796" y="2462384"/>
            <a:ext cx="687281" cy="426809"/>
          </a:xfrm>
          <a:prstGeom prst="bentConnector2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Elbow Connector 182"/>
          <p:cNvCxnSpPr>
            <a:stCxn id="11" idx="3"/>
            <a:endCxn id="12" idx="1"/>
          </p:cNvCxnSpPr>
          <p:nvPr/>
        </p:nvCxnSpPr>
        <p:spPr>
          <a:xfrm>
            <a:off x="8438308" y="3027307"/>
            <a:ext cx="332202" cy="992456"/>
          </a:xfrm>
          <a:prstGeom prst="bentConnector3">
            <a:avLst>
              <a:gd name="adj1" fmla="val 98708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Elbow Connector 238"/>
          <p:cNvCxnSpPr>
            <a:stCxn id="12" idx="6"/>
          </p:cNvCxnSpPr>
          <p:nvPr/>
        </p:nvCxnSpPr>
        <p:spPr>
          <a:xfrm flipV="1">
            <a:off x="9034842" y="4331577"/>
            <a:ext cx="348595" cy="313541"/>
          </a:xfrm>
          <a:prstGeom prst="bentConnector5">
            <a:avLst>
              <a:gd name="adj1" fmla="val 1"/>
              <a:gd name="adj2" fmla="val -44961"/>
              <a:gd name="adj3" fmla="val 152461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Elbow Connector 251"/>
          <p:cNvCxnSpPr>
            <a:endCxn id="12" idx="2"/>
          </p:cNvCxnSpPr>
          <p:nvPr/>
        </p:nvCxnSpPr>
        <p:spPr>
          <a:xfrm rot="10800000">
            <a:off x="9022105" y="4016468"/>
            <a:ext cx="357553" cy="229656"/>
          </a:xfrm>
          <a:prstGeom prst="bentConnector5">
            <a:avLst>
              <a:gd name="adj1" fmla="val -53278"/>
              <a:gd name="adj2" fmla="val 159724"/>
              <a:gd name="adj3" fmla="val 57376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" name="TextBox 263"/>
          <p:cNvSpPr txBox="1"/>
          <p:nvPr/>
        </p:nvSpPr>
        <p:spPr>
          <a:xfrm>
            <a:off x="7411221" y="2731744"/>
            <a:ext cx="447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</a:p>
          <a:p>
            <a:r>
              <a: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maze</a:t>
            </a: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0" name="TextBox 65"/>
          <p:cNvSpPr txBox="1"/>
          <p:nvPr/>
        </p:nvSpPr>
        <p:spPr>
          <a:xfrm>
            <a:off x="9010874" y="3071357"/>
            <a:ext cx="73987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0..1  </a:t>
            </a:r>
          </a:p>
          <a:p>
            <a:r>
              <a:rPr lang="fr-FR" sz="1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endParaRPr lang="en-GB" sz="1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1" name="Elbow Connector 265"/>
          <p:cNvCxnSpPr/>
          <p:nvPr/>
        </p:nvCxnSpPr>
        <p:spPr>
          <a:xfrm rot="10800000" flipV="1">
            <a:off x="8991846" y="3033463"/>
            <a:ext cx="1463010" cy="982582"/>
          </a:xfrm>
          <a:prstGeom prst="bentConnector3">
            <a:avLst>
              <a:gd name="adj1" fmla="val 101042"/>
            </a:avLst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69888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1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2" grpId="0"/>
      <p:bldP spid="23" grpId="0"/>
      <p:bldP spid="24" grpId="0" animBg="1"/>
      <p:bldP spid="27" grpId="0"/>
      <p:bldP spid="28" grpId="0" animBg="1"/>
      <p:bldP spid="29" grpId="0" animBg="1"/>
      <p:bldP spid="32" grpId="0" animBg="1"/>
      <p:bldP spid="34" grpId="0" animBg="1"/>
      <p:bldP spid="35" grpId="0"/>
      <p:bldP spid="36" grpId="0" animBg="1"/>
      <p:bldP spid="38" grpId="0" animBg="1"/>
      <p:bldP spid="40" grpId="0"/>
      <p:bldP spid="45" grpId="0"/>
      <p:bldP spid="6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>
                <a:latin typeface="Arial" panose="020B0604020202020204" pitchFamily="34" charset="0"/>
                <a:cs typeface="Arial" panose="020B0604020202020204" pitchFamily="34" charset="0"/>
              </a:rPr>
              <a:t>	The </a:t>
            </a:r>
            <a:r>
              <a:rPr lang="fr-B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Pacman</a:t>
            </a:r>
            <a:r>
              <a:rPr lang="fr-B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BE" dirty="0">
                <a:latin typeface="Arial" panose="020B0604020202020204" pitchFamily="34" charset="0"/>
                <a:cs typeface="Arial" panose="020B0604020202020204" pitchFamily="34" charset="0"/>
              </a:rPr>
              <a:t>DSL Model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30" name="TextBox 69"/>
          <p:cNvSpPr txBox="1"/>
          <p:nvPr/>
        </p:nvSpPr>
        <p:spPr>
          <a:xfrm>
            <a:off x="1055440" y="1751169"/>
            <a:ext cx="4176464" cy="244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game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: Game |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score = 0;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level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[ unique :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Level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personas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[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pacman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ghost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] 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 unique :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Level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| maze = maze 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 maze : Maze |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cells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[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tl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tr,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bl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br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] 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tl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: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Cell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| right = tr; down =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bl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 tr :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Cell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|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left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tl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  down 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br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bl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: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Cell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| up =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tl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 right =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br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br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: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Cell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| up = tr;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left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bl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pacman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: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PacMan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| in :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tl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ghost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: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Ghost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| in :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br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&gt;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4223792" y="3824039"/>
            <a:ext cx="1002596" cy="369332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TXT</a:t>
            </a: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</a:t>
            </a:r>
            <a:r>
              <a:rPr kumimoji="0" lang="fr-FR" sz="1800" b="0" i="0" u="none" strike="noStrike" kern="1200" cap="none" spc="0" normalizeH="0" baseline="-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2x2</a:t>
            </a:r>
            <a:endParaRPr kumimoji="0" lang="en-GB" sz="1800" b="0" i="0" u="none" strike="noStrike" kern="1200" cap="none" spc="0" normalizeH="0" baseline="-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32" name="ZoneTexte 131"/>
          <p:cNvSpPr txBox="1"/>
          <p:nvPr/>
        </p:nvSpPr>
        <p:spPr>
          <a:xfrm>
            <a:off x="983432" y="1300172"/>
            <a:ext cx="4320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b="1" dirty="0" err="1" smtClean="0">
                <a:solidFill>
                  <a:srgbClr val="FF0000"/>
                </a:solidFill>
              </a:rPr>
              <a:t>Textual</a:t>
            </a:r>
            <a:r>
              <a:rPr lang="fr-BE" b="1" dirty="0" smtClean="0">
                <a:solidFill>
                  <a:srgbClr val="FF0000"/>
                </a:solidFill>
              </a:rPr>
              <a:t> </a:t>
            </a:r>
            <a:r>
              <a:rPr lang="fr-BE" b="1" dirty="0" err="1">
                <a:solidFill>
                  <a:srgbClr val="FF0000"/>
                </a:solidFill>
              </a:rPr>
              <a:t>S</a:t>
            </a:r>
            <a:r>
              <a:rPr lang="fr-BE" b="1" dirty="0" err="1" smtClean="0">
                <a:solidFill>
                  <a:srgbClr val="FF0000"/>
                </a:solidFill>
              </a:rPr>
              <a:t>yntax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85" y="1268760"/>
            <a:ext cx="5369272" cy="3212966"/>
          </a:xfrm>
          <a:prstGeom prst="rect">
            <a:avLst/>
          </a:prstGeom>
        </p:spPr>
      </p:pic>
      <p:pic>
        <p:nvPicPr>
          <p:cNvPr id="123" name="Image 1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576" y="4369434"/>
            <a:ext cx="7751966" cy="2208647"/>
          </a:xfrm>
          <a:prstGeom prst="rect">
            <a:avLst/>
          </a:prstGeom>
        </p:spPr>
      </p:pic>
      <p:sp>
        <p:nvSpPr>
          <p:cNvPr id="124" name="ZoneTexte 123"/>
          <p:cNvSpPr txBox="1"/>
          <p:nvPr/>
        </p:nvSpPr>
        <p:spPr>
          <a:xfrm>
            <a:off x="6848786" y="1268760"/>
            <a:ext cx="4070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b="1" dirty="0" err="1" smtClean="0">
                <a:solidFill>
                  <a:srgbClr val="FF0000"/>
                </a:solidFill>
              </a:rPr>
              <a:t>Graphical</a:t>
            </a:r>
            <a:r>
              <a:rPr lang="fr-BE" b="1" dirty="0" smtClean="0">
                <a:solidFill>
                  <a:srgbClr val="FF0000"/>
                </a:solidFill>
              </a:rPr>
              <a:t> </a:t>
            </a:r>
            <a:r>
              <a:rPr lang="fr-BE" b="1" dirty="0" err="1">
                <a:solidFill>
                  <a:srgbClr val="FF0000"/>
                </a:solidFill>
              </a:rPr>
              <a:t>S</a:t>
            </a:r>
            <a:r>
              <a:rPr lang="fr-BE" b="1" dirty="0" err="1" smtClean="0">
                <a:solidFill>
                  <a:srgbClr val="FF0000"/>
                </a:solidFill>
              </a:rPr>
              <a:t>yntax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5" name="Rounded Rectangle 70"/>
          <p:cNvSpPr/>
          <p:nvPr/>
        </p:nvSpPr>
        <p:spPr>
          <a:xfrm>
            <a:off x="7168881" y="2401595"/>
            <a:ext cx="922367" cy="5860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26" name="Rounded Rectangle 71"/>
          <p:cNvSpPr/>
          <p:nvPr/>
        </p:nvSpPr>
        <p:spPr>
          <a:xfrm>
            <a:off x="9614200" y="2347694"/>
            <a:ext cx="921600" cy="586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27" name="Rounded Rectangle 72"/>
          <p:cNvSpPr/>
          <p:nvPr/>
        </p:nvSpPr>
        <p:spPr>
          <a:xfrm>
            <a:off x="7168881" y="3540191"/>
            <a:ext cx="921600" cy="586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28" name="Rounded Rectangle 73"/>
          <p:cNvSpPr/>
          <p:nvPr/>
        </p:nvSpPr>
        <p:spPr>
          <a:xfrm>
            <a:off x="9614200" y="3523511"/>
            <a:ext cx="921600" cy="586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129" name="Straight Connector 75"/>
          <p:cNvCxnSpPr>
            <a:stCxn id="125" idx="3"/>
            <a:endCxn id="126" idx="1"/>
          </p:cNvCxnSpPr>
          <p:nvPr/>
        </p:nvCxnSpPr>
        <p:spPr>
          <a:xfrm flipV="1">
            <a:off x="8091248" y="2641094"/>
            <a:ext cx="15229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76"/>
          <p:cNvCxnSpPr>
            <a:stCxn id="127" idx="3"/>
            <a:endCxn id="128" idx="1"/>
          </p:cNvCxnSpPr>
          <p:nvPr/>
        </p:nvCxnSpPr>
        <p:spPr>
          <a:xfrm flipV="1">
            <a:off x="8090481" y="3816911"/>
            <a:ext cx="152371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79"/>
          <p:cNvCxnSpPr>
            <a:stCxn id="128" idx="0"/>
            <a:endCxn id="126" idx="2"/>
          </p:cNvCxnSpPr>
          <p:nvPr/>
        </p:nvCxnSpPr>
        <p:spPr>
          <a:xfrm flipV="1">
            <a:off x="10075000" y="2934494"/>
            <a:ext cx="0" cy="5890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82"/>
          <p:cNvCxnSpPr>
            <a:stCxn id="127" idx="0"/>
            <a:endCxn id="125" idx="2"/>
          </p:cNvCxnSpPr>
          <p:nvPr/>
        </p:nvCxnSpPr>
        <p:spPr>
          <a:xfrm flipV="1">
            <a:off x="7629681" y="2987669"/>
            <a:ext cx="384" cy="5525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85"/>
          <p:cNvSpPr txBox="1"/>
          <p:nvPr/>
        </p:nvSpPr>
        <p:spPr>
          <a:xfrm>
            <a:off x="8984647" y="2639826"/>
            <a:ext cx="733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right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59" name="TextBox 86"/>
          <p:cNvSpPr txBox="1"/>
          <p:nvPr/>
        </p:nvSpPr>
        <p:spPr>
          <a:xfrm>
            <a:off x="9063499" y="3567612"/>
            <a:ext cx="5945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right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60" name="TextBox 87"/>
          <p:cNvSpPr txBox="1"/>
          <p:nvPr/>
        </p:nvSpPr>
        <p:spPr>
          <a:xfrm>
            <a:off x="8075203" y="3833401"/>
            <a:ext cx="5279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left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61" name="TextBox 89"/>
          <p:cNvSpPr txBox="1"/>
          <p:nvPr/>
        </p:nvSpPr>
        <p:spPr>
          <a:xfrm>
            <a:off x="8037366" y="2436727"/>
            <a:ext cx="5945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left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62" name="TextBox 90"/>
          <p:cNvSpPr txBox="1"/>
          <p:nvPr/>
        </p:nvSpPr>
        <p:spPr>
          <a:xfrm>
            <a:off x="10031542" y="2991293"/>
            <a:ext cx="3614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up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63" name="TextBox 91"/>
          <p:cNvSpPr txBox="1"/>
          <p:nvPr/>
        </p:nvSpPr>
        <p:spPr>
          <a:xfrm>
            <a:off x="7289368" y="2974230"/>
            <a:ext cx="441393" cy="267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up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64" name="TextBox 92"/>
          <p:cNvSpPr txBox="1"/>
          <p:nvPr/>
        </p:nvSpPr>
        <p:spPr>
          <a:xfrm>
            <a:off x="9611256" y="3268092"/>
            <a:ext cx="5487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down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65" name="TextBox 93"/>
          <p:cNvSpPr txBox="1"/>
          <p:nvPr/>
        </p:nvSpPr>
        <p:spPr>
          <a:xfrm>
            <a:off x="7564598" y="3303872"/>
            <a:ext cx="6043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down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166" name="Picture 9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703" y="2472115"/>
            <a:ext cx="422199" cy="435574"/>
          </a:xfrm>
          <a:prstGeom prst="rect">
            <a:avLst/>
          </a:prstGeom>
        </p:spPr>
      </p:pic>
      <p:pic>
        <p:nvPicPr>
          <p:cNvPr id="167" name="Picture 9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5" b="18416"/>
          <a:stretch/>
        </p:blipFill>
        <p:spPr>
          <a:xfrm>
            <a:off x="9880250" y="3607081"/>
            <a:ext cx="493378" cy="452641"/>
          </a:xfrm>
          <a:prstGeom prst="rect">
            <a:avLst/>
          </a:prstGeom>
        </p:spPr>
      </p:pic>
      <p:sp>
        <p:nvSpPr>
          <p:cNvPr id="168" name="Rectangle 167"/>
          <p:cNvSpPr/>
          <p:nvPr/>
        </p:nvSpPr>
        <p:spPr>
          <a:xfrm>
            <a:off x="6744536" y="1745612"/>
            <a:ext cx="4176000" cy="24535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9" name="Rounded Rectangle 115"/>
          <p:cNvSpPr/>
          <p:nvPr/>
        </p:nvSpPr>
        <p:spPr>
          <a:xfrm>
            <a:off x="8037366" y="1809321"/>
            <a:ext cx="1628560" cy="409808"/>
          </a:xfrm>
          <a:prstGeom prst="round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SCORE   0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9967589" y="1758334"/>
            <a:ext cx="951626" cy="369332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Viz</a:t>
            </a: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</a:t>
            </a:r>
            <a:r>
              <a:rPr kumimoji="0" lang="fr-FR" sz="1800" b="0" i="0" u="none" strike="noStrike" kern="1200" cap="none" spc="0" normalizeH="0" baseline="-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2x2</a:t>
            </a:r>
            <a:endParaRPr kumimoji="0" lang="en-GB" sz="1800" b="0" i="0" u="none" strike="noStrike" kern="1200" cap="none" spc="0" normalizeH="0" baseline="-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grpSp>
        <p:nvGrpSpPr>
          <p:cNvPr id="171" name="Group 108"/>
          <p:cNvGrpSpPr/>
          <p:nvPr/>
        </p:nvGrpSpPr>
        <p:grpSpPr>
          <a:xfrm>
            <a:off x="3393268" y="4869160"/>
            <a:ext cx="757885" cy="559523"/>
            <a:chOff x="333374" y="419100"/>
            <a:chExt cx="863197" cy="559523"/>
          </a:xfrm>
        </p:grpSpPr>
        <p:sp>
          <p:nvSpPr>
            <p:cNvPr id="172" name="Rectangle 171"/>
            <p:cNvSpPr/>
            <p:nvPr/>
          </p:nvSpPr>
          <p:spPr>
            <a:xfrm>
              <a:off x="333375" y="419100"/>
              <a:ext cx="863196" cy="27622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game:Game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333374" y="695325"/>
              <a:ext cx="863197" cy="28329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s</a:t>
              </a:r>
              <a:r>
                <a:rPr kumimoji="0" lang="fr-FR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core = 0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</p:grpSp>
      <p:grpSp>
        <p:nvGrpSpPr>
          <p:cNvPr id="174" name="Group 117"/>
          <p:cNvGrpSpPr/>
          <p:nvPr/>
        </p:nvGrpSpPr>
        <p:grpSpPr>
          <a:xfrm>
            <a:off x="3824867" y="5513859"/>
            <a:ext cx="924060" cy="559523"/>
            <a:chOff x="333374" y="419100"/>
            <a:chExt cx="863197" cy="559523"/>
          </a:xfrm>
        </p:grpSpPr>
        <p:sp>
          <p:nvSpPr>
            <p:cNvPr id="175" name="Rectangle 174"/>
            <p:cNvSpPr/>
            <p:nvPr/>
          </p:nvSpPr>
          <p:spPr>
            <a:xfrm>
              <a:off x="333375" y="419100"/>
              <a:ext cx="863196" cy="27622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unique:Level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333374" y="695325"/>
              <a:ext cx="863197" cy="28329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id = 1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</p:grpSp>
      <p:sp>
        <p:nvSpPr>
          <p:cNvPr id="177" name="Rectangle 176"/>
          <p:cNvSpPr/>
          <p:nvPr/>
        </p:nvSpPr>
        <p:spPr>
          <a:xfrm>
            <a:off x="4570670" y="4869160"/>
            <a:ext cx="801442" cy="2762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maze:Maze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178" name="Elbow Connector 123"/>
          <p:cNvCxnSpPr>
            <a:endCxn id="176" idx="1"/>
          </p:cNvCxnSpPr>
          <p:nvPr/>
        </p:nvCxnSpPr>
        <p:spPr>
          <a:xfrm rot="16200000" flipH="1">
            <a:off x="3461415" y="5568281"/>
            <a:ext cx="503050" cy="223853"/>
          </a:xfrm>
          <a:prstGeom prst="bentConnector2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9" name="TextBox 126"/>
          <p:cNvSpPr txBox="1"/>
          <p:nvPr/>
        </p:nvSpPr>
        <p:spPr>
          <a:xfrm>
            <a:off x="3360511" y="5916056"/>
            <a:ext cx="7048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levels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180" name="Straight Connector 127"/>
          <p:cNvCxnSpPr/>
          <p:nvPr/>
        </p:nvCxnSpPr>
        <p:spPr>
          <a:xfrm flipH="1">
            <a:off x="4613194" y="5145532"/>
            <a:ext cx="0" cy="37080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1" name="TextBox 130"/>
          <p:cNvSpPr txBox="1"/>
          <p:nvPr/>
        </p:nvSpPr>
        <p:spPr>
          <a:xfrm>
            <a:off x="4267353" y="5081933"/>
            <a:ext cx="4894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maze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82" name="Rectangle 181"/>
          <p:cNvSpPr/>
          <p:nvPr/>
        </p:nvSpPr>
        <p:spPr>
          <a:xfrm>
            <a:off x="6778749" y="5139229"/>
            <a:ext cx="628516" cy="2762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tl:Cell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83" name="Rectangle 182"/>
          <p:cNvSpPr/>
          <p:nvPr/>
        </p:nvSpPr>
        <p:spPr>
          <a:xfrm>
            <a:off x="6781189" y="5621581"/>
            <a:ext cx="628516" cy="2762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</a:t>
            </a: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l:Cell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8199250" y="5135563"/>
            <a:ext cx="628516" cy="2762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tr:Cell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8199250" y="5624384"/>
            <a:ext cx="628516" cy="2762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</a:t>
            </a:r>
            <a:r>
              <a:rPr kumimoji="0" lang="fr-F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</a:t>
            </a: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:Cell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186" name="Straight Connector 135"/>
          <p:cNvCxnSpPr>
            <a:stCxn id="185" idx="1"/>
            <a:endCxn id="183" idx="3"/>
          </p:cNvCxnSpPr>
          <p:nvPr/>
        </p:nvCxnSpPr>
        <p:spPr>
          <a:xfrm flipH="1" flipV="1">
            <a:off x="7409705" y="5759694"/>
            <a:ext cx="789545" cy="2803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7" name="Straight Connector 138"/>
          <p:cNvCxnSpPr>
            <a:stCxn id="184" idx="1"/>
            <a:endCxn id="182" idx="3"/>
          </p:cNvCxnSpPr>
          <p:nvPr/>
        </p:nvCxnSpPr>
        <p:spPr>
          <a:xfrm flipH="1">
            <a:off x="7407265" y="5273676"/>
            <a:ext cx="791985" cy="3666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8" name="Straight Connector 141"/>
          <p:cNvCxnSpPr>
            <a:stCxn id="184" idx="2"/>
            <a:endCxn id="185" idx="0"/>
          </p:cNvCxnSpPr>
          <p:nvPr/>
        </p:nvCxnSpPr>
        <p:spPr>
          <a:xfrm>
            <a:off x="8513508" y="5411788"/>
            <a:ext cx="0" cy="212596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9" name="Straight Connector 144"/>
          <p:cNvCxnSpPr>
            <a:stCxn id="182" idx="2"/>
            <a:endCxn id="183" idx="0"/>
          </p:cNvCxnSpPr>
          <p:nvPr/>
        </p:nvCxnSpPr>
        <p:spPr>
          <a:xfrm>
            <a:off x="7093007" y="5415454"/>
            <a:ext cx="2440" cy="206127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0" name="Elbow Connector 147"/>
          <p:cNvCxnSpPr>
            <a:stCxn id="177" idx="3"/>
            <a:endCxn id="182" idx="0"/>
          </p:cNvCxnSpPr>
          <p:nvPr/>
        </p:nvCxnSpPr>
        <p:spPr>
          <a:xfrm>
            <a:off x="5372112" y="5007273"/>
            <a:ext cx="1720895" cy="131956"/>
          </a:xfrm>
          <a:prstGeom prst="bentConnector2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1" name="Elbow Connector 150"/>
          <p:cNvCxnSpPr>
            <a:stCxn id="177" idx="3"/>
            <a:endCxn id="184" idx="0"/>
          </p:cNvCxnSpPr>
          <p:nvPr/>
        </p:nvCxnSpPr>
        <p:spPr>
          <a:xfrm>
            <a:off x="5372112" y="5007273"/>
            <a:ext cx="3141396" cy="128290"/>
          </a:xfrm>
          <a:prstGeom prst="bentConnector2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2" name="Elbow Connector 153"/>
          <p:cNvCxnSpPr>
            <a:stCxn id="177" idx="3"/>
            <a:endCxn id="185" idx="3"/>
          </p:cNvCxnSpPr>
          <p:nvPr/>
        </p:nvCxnSpPr>
        <p:spPr>
          <a:xfrm>
            <a:off x="5372112" y="5007273"/>
            <a:ext cx="3455654" cy="755224"/>
          </a:xfrm>
          <a:prstGeom prst="bentConnector3">
            <a:avLst>
              <a:gd name="adj1" fmla="val 10661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3" name="Elbow Connector 156"/>
          <p:cNvCxnSpPr>
            <a:stCxn id="177" idx="3"/>
            <a:endCxn id="183" idx="1"/>
          </p:cNvCxnSpPr>
          <p:nvPr/>
        </p:nvCxnSpPr>
        <p:spPr>
          <a:xfrm>
            <a:off x="5372112" y="5007273"/>
            <a:ext cx="1409077" cy="752421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4" name="TextBox 160"/>
          <p:cNvSpPr txBox="1"/>
          <p:nvPr/>
        </p:nvSpPr>
        <p:spPr>
          <a:xfrm>
            <a:off x="6372275" y="5706064"/>
            <a:ext cx="5568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cells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95" name="TextBox 161"/>
          <p:cNvSpPr txBox="1"/>
          <p:nvPr/>
        </p:nvSpPr>
        <p:spPr>
          <a:xfrm>
            <a:off x="7036985" y="4958759"/>
            <a:ext cx="5568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cells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96" name="TextBox 162"/>
          <p:cNvSpPr txBox="1"/>
          <p:nvPr/>
        </p:nvSpPr>
        <p:spPr>
          <a:xfrm>
            <a:off x="8086646" y="4958759"/>
            <a:ext cx="5568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cells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97" name="TextBox 163"/>
          <p:cNvSpPr txBox="1"/>
          <p:nvPr/>
        </p:nvSpPr>
        <p:spPr>
          <a:xfrm>
            <a:off x="8769548" y="5706064"/>
            <a:ext cx="5568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cells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98" name="TextBox 164"/>
          <p:cNvSpPr txBox="1"/>
          <p:nvPr/>
        </p:nvSpPr>
        <p:spPr>
          <a:xfrm>
            <a:off x="7810296" y="5227919"/>
            <a:ext cx="5568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right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99" name="TextBox 165"/>
          <p:cNvSpPr txBox="1"/>
          <p:nvPr/>
        </p:nvSpPr>
        <p:spPr>
          <a:xfrm>
            <a:off x="7810296" y="5706064"/>
            <a:ext cx="5568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right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00" name="TextBox 166"/>
          <p:cNvSpPr txBox="1"/>
          <p:nvPr/>
        </p:nvSpPr>
        <p:spPr>
          <a:xfrm>
            <a:off x="7345367" y="5569794"/>
            <a:ext cx="4871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left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01" name="TextBox 167"/>
          <p:cNvSpPr txBox="1"/>
          <p:nvPr/>
        </p:nvSpPr>
        <p:spPr>
          <a:xfrm>
            <a:off x="7345367" y="5123712"/>
            <a:ext cx="4871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left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02" name="TextBox 168"/>
          <p:cNvSpPr txBox="1"/>
          <p:nvPr/>
        </p:nvSpPr>
        <p:spPr>
          <a:xfrm>
            <a:off x="7041951" y="5343254"/>
            <a:ext cx="326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up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03" name="TextBox 169"/>
          <p:cNvSpPr txBox="1"/>
          <p:nvPr/>
        </p:nvSpPr>
        <p:spPr>
          <a:xfrm>
            <a:off x="8443402" y="5343254"/>
            <a:ext cx="326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up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04" name="TextBox 170"/>
          <p:cNvSpPr txBox="1"/>
          <p:nvPr/>
        </p:nvSpPr>
        <p:spPr>
          <a:xfrm>
            <a:off x="6732096" y="5457704"/>
            <a:ext cx="4422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down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05" name="TextBox 171"/>
          <p:cNvSpPr txBox="1"/>
          <p:nvPr/>
        </p:nvSpPr>
        <p:spPr>
          <a:xfrm>
            <a:off x="8152223" y="5457704"/>
            <a:ext cx="4422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down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06" name="Rectangle 205"/>
          <p:cNvSpPr/>
          <p:nvPr/>
        </p:nvSpPr>
        <p:spPr>
          <a:xfrm>
            <a:off x="5068612" y="5227919"/>
            <a:ext cx="970698" cy="2762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pacman:PacMan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207" name="Straight Connector 187"/>
          <p:cNvCxnSpPr/>
          <p:nvPr/>
        </p:nvCxnSpPr>
        <p:spPr>
          <a:xfrm>
            <a:off x="4153723" y="5357771"/>
            <a:ext cx="914889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8" name="TextBox 191"/>
          <p:cNvSpPr txBox="1"/>
          <p:nvPr/>
        </p:nvSpPr>
        <p:spPr>
          <a:xfrm>
            <a:off x="4470741" y="5289578"/>
            <a:ext cx="695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personas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7077656" y="5939578"/>
            <a:ext cx="970698" cy="2762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ghost:Ghost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210" name="Elbow Connector 200"/>
          <p:cNvCxnSpPr>
            <a:stCxn id="206" idx="3"/>
            <a:endCxn id="182" idx="1"/>
          </p:cNvCxnSpPr>
          <p:nvPr/>
        </p:nvCxnSpPr>
        <p:spPr>
          <a:xfrm flipV="1">
            <a:off x="6039310" y="5277342"/>
            <a:ext cx="739439" cy="88690"/>
          </a:xfrm>
          <a:prstGeom prst="bentConnector3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1" name="TextBox 201"/>
          <p:cNvSpPr txBox="1"/>
          <p:nvPr/>
        </p:nvSpPr>
        <p:spPr>
          <a:xfrm>
            <a:off x="6550043" y="5103097"/>
            <a:ext cx="326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212" name="Elbow Connector 203"/>
          <p:cNvCxnSpPr>
            <a:stCxn id="209" idx="3"/>
            <a:endCxn id="185" idx="2"/>
          </p:cNvCxnSpPr>
          <p:nvPr/>
        </p:nvCxnSpPr>
        <p:spPr>
          <a:xfrm flipV="1">
            <a:off x="8048354" y="5900609"/>
            <a:ext cx="465154" cy="177082"/>
          </a:xfrm>
          <a:prstGeom prst="bentConnector2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3" name="TextBox 205"/>
          <p:cNvSpPr txBox="1"/>
          <p:nvPr/>
        </p:nvSpPr>
        <p:spPr>
          <a:xfrm>
            <a:off x="8427201" y="5844177"/>
            <a:ext cx="326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14" name="Rectangle 213"/>
          <p:cNvSpPr/>
          <p:nvPr/>
        </p:nvSpPr>
        <p:spPr>
          <a:xfrm>
            <a:off x="3287688" y="4746964"/>
            <a:ext cx="6038708" cy="17783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8442503" y="6147701"/>
            <a:ext cx="882994" cy="369332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OD</a:t>
            </a: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</a:t>
            </a:r>
            <a:r>
              <a:rPr kumimoji="0" lang="fr-FR" sz="1800" b="0" i="0" u="none" strike="noStrike" kern="1200" cap="none" spc="0" normalizeH="0" baseline="-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2x2</a:t>
            </a:r>
            <a:endParaRPr kumimoji="0" lang="en-GB" sz="1800" b="0" i="0" u="none" strike="noStrike" kern="1200" cap="none" spc="0" normalizeH="0" baseline="-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16" name="ZoneTexte 215"/>
          <p:cNvSpPr txBox="1"/>
          <p:nvPr/>
        </p:nvSpPr>
        <p:spPr>
          <a:xfrm>
            <a:off x="2867391" y="4346854"/>
            <a:ext cx="6576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b="1" dirty="0" smtClean="0">
                <a:solidFill>
                  <a:srgbClr val="FF0000"/>
                </a:solidFill>
              </a:rPr>
              <a:t>(Standard) </a:t>
            </a:r>
            <a:r>
              <a:rPr lang="fr-BE" b="1" dirty="0" err="1" smtClean="0">
                <a:solidFill>
                  <a:srgbClr val="FF0000"/>
                </a:solidFill>
              </a:rPr>
              <a:t>Graphical</a:t>
            </a:r>
            <a:r>
              <a:rPr lang="fr-BE" b="1" dirty="0" smtClean="0">
                <a:solidFill>
                  <a:srgbClr val="FF0000"/>
                </a:solidFill>
              </a:rPr>
              <a:t> </a:t>
            </a:r>
            <a:r>
              <a:rPr lang="fr-BE" b="1" dirty="0" err="1" smtClean="0">
                <a:solidFill>
                  <a:srgbClr val="FF0000"/>
                </a:solidFill>
              </a:rPr>
              <a:t>Syntax</a:t>
            </a:r>
            <a:r>
              <a:rPr lang="fr-BE" b="1" dirty="0" smtClean="0">
                <a:solidFill>
                  <a:srgbClr val="FF0000"/>
                </a:solidFill>
              </a:rPr>
              <a:t> (</a:t>
            </a:r>
            <a:r>
              <a:rPr lang="fr-BE" b="1" dirty="0" err="1" smtClean="0">
                <a:solidFill>
                  <a:srgbClr val="FF0000"/>
                </a:solidFill>
              </a:rPr>
              <a:t>aka</a:t>
            </a:r>
            <a:r>
              <a:rPr lang="fr-BE" b="1" dirty="0" smtClean="0">
                <a:solidFill>
                  <a:srgbClr val="FF0000"/>
                </a:solidFill>
              </a:rPr>
              <a:t>. Object </a:t>
            </a:r>
            <a:r>
              <a:rPr lang="fr-BE" b="1" dirty="0" err="1" smtClean="0">
                <a:solidFill>
                  <a:srgbClr val="FF0000"/>
                </a:solidFill>
              </a:rPr>
              <a:t>Diagrams</a:t>
            </a:r>
            <a:r>
              <a:rPr lang="fr-BE" b="1" dirty="0" smtClean="0">
                <a:solidFill>
                  <a:srgbClr val="FF0000"/>
                </a:solidFill>
              </a:rPr>
              <a:t>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41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31" grpId="0" animBg="1"/>
      <p:bldP spid="132" grpId="0"/>
      <p:bldP spid="124" grpId="0"/>
      <p:bldP spid="125" grpId="0" animBg="1"/>
      <p:bldP spid="126" grpId="0" animBg="1"/>
      <p:bldP spid="127" grpId="0" animBg="1"/>
      <p:bldP spid="128" grpId="0" animBg="1"/>
      <p:bldP spid="158" grpId="0"/>
      <p:bldP spid="159" grpId="0"/>
      <p:bldP spid="160" grpId="0"/>
      <p:bldP spid="161" grpId="0"/>
      <p:bldP spid="162" grpId="0"/>
      <p:bldP spid="163" grpId="0"/>
      <p:bldP spid="164" grpId="0"/>
      <p:bldP spid="165" grpId="0"/>
      <p:bldP spid="168" grpId="0" animBg="1"/>
      <p:bldP spid="169" grpId="0" animBg="1"/>
      <p:bldP spid="170" grpId="0" animBg="1"/>
      <p:bldP spid="177" grpId="0" animBg="1"/>
      <p:bldP spid="179" grpId="0"/>
      <p:bldP spid="181" grpId="0"/>
      <p:bldP spid="182" grpId="0" animBg="1"/>
      <p:bldP spid="183" grpId="0" animBg="1"/>
      <p:bldP spid="184" grpId="0" animBg="1"/>
      <p:bldP spid="185" grpId="0" animBg="1"/>
      <p:bldP spid="194" grpId="0"/>
      <p:bldP spid="195" grpId="0"/>
      <p:bldP spid="196" grpId="0"/>
      <p:bldP spid="197" grpId="0"/>
      <p:bldP spid="198" grpId="0"/>
      <p:bldP spid="199" grpId="0"/>
      <p:bldP spid="200" grpId="0"/>
      <p:bldP spid="201" grpId="0"/>
      <p:bldP spid="202" grpId="0"/>
      <p:bldP spid="203" grpId="0"/>
      <p:bldP spid="204" grpId="0"/>
      <p:bldP spid="205" grpId="0"/>
      <p:bldP spid="206" grpId="0" animBg="1"/>
      <p:bldP spid="208" grpId="0"/>
      <p:bldP spid="209" grpId="0" animBg="1"/>
      <p:bldP spid="211" grpId="0"/>
      <p:bldP spid="213" grpId="0"/>
      <p:bldP spid="214" grpId="0" animBg="1"/>
      <p:bldP spid="215" grpId="0" animBg="1"/>
      <p:bldP spid="2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fr-B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Pacman</a:t>
            </a:r>
            <a:r>
              <a:rPr lang="fr-B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BE" dirty="0">
                <a:latin typeface="Arial" panose="020B0604020202020204" pitchFamily="34" charset="0"/>
                <a:cs typeface="Arial" panose="020B0604020202020204" pitchFamily="34" charset="0"/>
              </a:rPr>
              <a:t>DSL Transformation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4</a:t>
            </a:r>
            <a:endParaRPr lang="en-US" dirty="0"/>
          </a:p>
        </p:txBody>
      </p:sp>
      <p:grpSp>
        <p:nvGrpSpPr>
          <p:cNvPr id="5" name="Group 21"/>
          <p:cNvGrpSpPr/>
          <p:nvPr/>
        </p:nvGrpSpPr>
        <p:grpSpPr>
          <a:xfrm>
            <a:off x="983433" y="2690192"/>
            <a:ext cx="4463472" cy="2862321"/>
            <a:chOff x="153789" y="3684618"/>
            <a:chExt cx="2151853" cy="1308359"/>
          </a:xfrm>
        </p:grpSpPr>
        <p:sp>
          <p:nvSpPr>
            <p:cNvPr id="6" name="TextBox 122"/>
            <p:cNvSpPr txBox="1"/>
            <p:nvPr/>
          </p:nvSpPr>
          <p:spPr>
            <a:xfrm>
              <a:off x="153789" y="3684618"/>
              <a:ext cx="2151853" cy="130835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class </a:t>
              </a:r>
              <a:r>
                <a:rPr kumimoji="0" lang="fr-FR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PacMan</a:t>
              </a:r>
              <a:r>
                <a:rPr kumimoji="0" lang="fr-FR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{</a:t>
              </a:r>
              <a:endParaRPr kumimoji="0" lang="en-GB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...</a:t>
              </a:r>
              <a:endParaRPr kumimoji="0" lang="en-GB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def</a:t>
              </a:r>
              <a:r>
                <a:rPr kumimoji="0" lang="en-GB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en-GB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boolean</a:t>
              </a:r>
              <a:r>
                <a:rPr kumimoji="0" lang="en-GB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en-GB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moveR</a:t>
              </a:r>
              <a:r>
                <a:rPr kumimoji="0" lang="en-GB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() {</a:t>
              </a:r>
              <a:endParaRPr kumimoji="0" lang="en-GB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 </a:t>
              </a:r>
              <a:r>
                <a:rPr kumimoji="0" lang="fr-FR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if</a:t>
              </a:r>
              <a:r>
                <a:rPr kumimoji="0" lang="fr-FR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fr-FR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self.in.right</a:t>
              </a:r>
              <a:r>
                <a:rPr kumimoji="0" lang="fr-FR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!= </a:t>
              </a:r>
              <a:r>
                <a:rPr kumimoji="0" lang="fr-FR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null</a:t>
              </a:r>
              <a:r>
                <a:rPr kumimoji="0" lang="fr-FR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){</a:t>
              </a:r>
              <a:endParaRPr kumimoji="0" lang="fr-FR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fr-FR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  self.in </a:t>
              </a:r>
              <a:r>
                <a:rPr kumimoji="0" lang="fr-FR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</a:t>
              </a:r>
              <a:r>
                <a:rPr kumimoji="0" lang="fr-FR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fr-FR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self.in. right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fr-FR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 </a:t>
              </a:r>
              <a:r>
                <a:rPr lang="fr-FR" b="1" dirty="0">
                  <a:solidFill>
                    <a:srgbClr val="0070C0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b="1" dirty="0" smtClean="0">
                  <a:solidFill>
                    <a:srgbClr val="0070C0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b="1" dirty="0">
                <a:solidFill>
                  <a:srgbClr val="0070C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b="1" dirty="0">
                <a:solidFill>
                  <a:srgbClr val="0070C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368823" y="4665779"/>
              <a:ext cx="936819" cy="323573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40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TS</a:t>
              </a:r>
              <a:r>
                <a:rPr kumimoji="0" lang="fr-FR" sz="4000" b="0" i="0" u="none" strike="noStrike" kern="1200" cap="none" spc="0" normalizeH="0" baseline="-3000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Xtend</a:t>
              </a:r>
              <a:endParaRPr kumimoji="0" lang="en-GB" sz="4000" b="0" i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</p:grpSp>
      <p:sp>
        <p:nvSpPr>
          <p:cNvPr id="21" name="Freeform 241"/>
          <p:cNvSpPr/>
          <p:nvPr/>
        </p:nvSpPr>
        <p:spPr>
          <a:xfrm rot="5400000">
            <a:off x="7521874" y="2930798"/>
            <a:ext cx="905872" cy="1902284"/>
          </a:xfrm>
          <a:custGeom>
            <a:avLst/>
            <a:gdLst>
              <a:gd name="connsiteX0" fmla="*/ 0 w 640876"/>
              <a:gd name="connsiteY0" fmla="*/ 2050505 h 2050505"/>
              <a:gd name="connsiteX1" fmla="*/ 0 w 640876"/>
              <a:gd name="connsiteY1" fmla="*/ 214204 h 2050505"/>
              <a:gd name="connsiteX2" fmla="*/ 320438 w 640876"/>
              <a:gd name="connsiteY2" fmla="*/ 0 h 2050505"/>
              <a:gd name="connsiteX3" fmla="*/ 640876 w 640876"/>
              <a:gd name="connsiteY3" fmla="*/ 214204 h 2050505"/>
              <a:gd name="connsiteX4" fmla="*/ 640876 w 640876"/>
              <a:gd name="connsiteY4" fmla="*/ 2050505 h 2050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876" h="2050505">
                <a:moveTo>
                  <a:pt x="0" y="2050505"/>
                </a:moveTo>
                <a:lnTo>
                  <a:pt x="0" y="214204"/>
                </a:lnTo>
                <a:lnTo>
                  <a:pt x="320438" y="0"/>
                </a:lnTo>
                <a:lnTo>
                  <a:pt x="640876" y="214204"/>
                </a:lnTo>
                <a:lnTo>
                  <a:pt x="640876" y="205050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ounded Rectangle 199"/>
          <p:cNvSpPr/>
          <p:nvPr/>
        </p:nvSpPr>
        <p:spPr>
          <a:xfrm>
            <a:off x="7552245" y="3700590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3" name="Rounded Rectangle 202"/>
          <p:cNvSpPr/>
          <p:nvPr/>
        </p:nvSpPr>
        <p:spPr>
          <a:xfrm>
            <a:off x="8376141" y="3700592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24" name="Straight Connector 204"/>
          <p:cNvCxnSpPr/>
          <p:nvPr/>
        </p:nvCxnSpPr>
        <p:spPr>
          <a:xfrm>
            <a:off x="7912245" y="3880592"/>
            <a:ext cx="463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14"/>
          <p:cNvSpPr txBox="1"/>
          <p:nvPr/>
        </p:nvSpPr>
        <p:spPr>
          <a:xfrm>
            <a:off x="7940554" y="3676194"/>
            <a:ext cx="594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right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26" name="Picture 2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61" y="3765841"/>
            <a:ext cx="252000" cy="259983"/>
          </a:xfrm>
          <a:prstGeom prst="rect">
            <a:avLst/>
          </a:prstGeom>
        </p:spPr>
      </p:pic>
      <p:sp>
        <p:nvSpPr>
          <p:cNvPr id="30" name="Freeform 245"/>
          <p:cNvSpPr/>
          <p:nvPr/>
        </p:nvSpPr>
        <p:spPr>
          <a:xfrm rot="5400000">
            <a:off x="9165456" y="3095849"/>
            <a:ext cx="903860" cy="1570165"/>
          </a:xfrm>
          <a:custGeom>
            <a:avLst/>
            <a:gdLst>
              <a:gd name="connsiteX0" fmla="*/ 0 w 640876"/>
              <a:gd name="connsiteY0" fmla="*/ 1832523 h 1836301"/>
              <a:gd name="connsiteX1" fmla="*/ 0 w 640876"/>
              <a:gd name="connsiteY1" fmla="*/ 0 h 1836301"/>
              <a:gd name="connsiteX2" fmla="*/ 640876 w 640876"/>
              <a:gd name="connsiteY2" fmla="*/ 0 h 1836301"/>
              <a:gd name="connsiteX3" fmla="*/ 640876 w 640876"/>
              <a:gd name="connsiteY3" fmla="*/ 1832523 h 1836301"/>
              <a:gd name="connsiteX4" fmla="*/ 320438 w 640876"/>
              <a:gd name="connsiteY4" fmla="*/ 1618319 h 1836301"/>
              <a:gd name="connsiteX5" fmla="*/ 0 w 640876"/>
              <a:gd name="connsiteY5" fmla="*/ 1836301 h 1836301"/>
              <a:gd name="connsiteX6" fmla="*/ 0 w 640876"/>
              <a:gd name="connsiteY6" fmla="*/ 1832523 h 1836301"/>
              <a:gd name="connsiteX7" fmla="*/ 640876 w 640876"/>
              <a:gd name="connsiteY7" fmla="*/ 1832523 h 1836301"/>
              <a:gd name="connsiteX8" fmla="*/ 640876 w 640876"/>
              <a:gd name="connsiteY8" fmla="*/ 1836301 h 1836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0876" h="1836301">
                <a:moveTo>
                  <a:pt x="0" y="1832523"/>
                </a:moveTo>
                <a:lnTo>
                  <a:pt x="0" y="0"/>
                </a:lnTo>
                <a:lnTo>
                  <a:pt x="640876" y="0"/>
                </a:lnTo>
                <a:lnTo>
                  <a:pt x="640876" y="1832523"/>
                </a:lnTo>
                <a:lnTo>
                  <a:pt x="320438" y="1618319"/>
                </a:lnTo>
                <a:close/>
                <a:moveTo>
                  <a:pt x="0" y="1836301"/>
                </a:moveTo>
                <a:lnTo>
                  <a:pt x="0" y="1832523"/>
                </a:lnTo>
                <a:lnTo>
                  <a:pt x="640876" y="1832523"/>
                </a:lnTo>
                <a:lnTo>
                  <a:pt x="640876" y="183630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ounded Rectangle 226"/>
          <p:cNvSpPr/>
          <p:nvPr/>
        </p:nvSpPr>
        <p:spPr>
          <a:xfrm>
            <a:off x="9105952" y="3700590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35" name="Rounded Rectangle 227"/>
          <p:cNvSpPr/>
          <p:nvPr/>
        </p:nvSpPr>
        <p:spPr>
          <a:xfrm>
            <a:off x="9929848" y="3700590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36" name="Straight Connector 228"/>
          <p:cNvCxnSpPr>
            <a:stCxn id="34" idx="3"/>
            <a:endCxn id="35" idx="1"/>
          </p:cNvCxnSpPr>
          <p:nvPr/>
        </p:nvCxnSpPr>
        <p:spPr>
          <a:xfrm>
            <a:off x="9465952" y="3880590"/>
            <a:ext cx="463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229"/>
          <p:cNvSpPr txBox="1"/>
          <p:nvPr/>
        </p:nvSpPr>
        <p:spPr>
          <a:xfrm>
            <a:off x="9494261" y="3667797"/>
            <a:ext cx="594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right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grpSp>
        <p:nvGrpSpPr>
          <p:cNvPr id="38" name="Group 22"/>
          <p:cNvGrpSpPr/>
          <p:nvPr/>
        </p:nvGrpSpPr>
        <p:grpSpPr>
          <a:xfrm>
            <a:off x="6672064" y="2690192"/>
            <a:ext cx="4032448" cy="2827040"/>
            <a:chOff x="7728700" y="3675393"/>
            <a:chExt cx="3499734" cy="1044000"/>
          </a:xfrm>
        </p:grpSpPr>
        <p:sp>
          <p:nvSpPr>
            <p:cNvPr id="39" name="Rectangle 38"/>
            <p:cNvSpPr/>
            <p:nvPr/>
          </p:nvSpPr>
          <p:spPr>
            <a:xfrm>
              <a:off x="7728700" y="3675393"/>
              <a:ext cx="3499734" cy="1044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9744924" y="4480709"/>
              <a:ext cx="1476963" cy="238684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3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TS</a:t>
              </a:r>
              <a:r>
                <a:rPr kumimoji="0" lang="fr-FR" sz="3600" b="0" i="0" u="none" strike="noStrike" kern="1200" cap="none" spc="0" normalizeH="0" baseline="-30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VIZ</a:t>
              </a:r>
              <a:endParaRPr kumimoji="0" lang="en-GB" sz="3600" b="0" i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</p:grpSp>
      <p:sp>
        <p:nvSpPr>
          <p:cNvPr id="53" name="ZoneTexte 52"/>
          <p:cNvSpPr txBox="1"/>
          <p:nvPr/>
        </p:nvSpPr>
        <p:spPr>
          <a:xfrm>
            <a:off x="1055440" y="2135511"/>
            <a:ext cx="4316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2400" b="1" dirty="0" err="1">
                <a:solidFill>
                  <a:srgbClr val="FF0000"/>
                </a:solidFill>
              </a:rPr>
              <a:t>M</a:t>
            </a:r>
            <a:r>
              <a:rPr lang="fr-BE" sz="2400" b="1" dirty="0" err="1" smtClean="0">
                <a:solidFill>
                  <a:srgbClr val="FF0000"/>
                </a:solidFill>
              </a:rPr>
              <a:t>etaprogramming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5" name="ZoneTexte 44"/>
          <p:cNvSpPr txBox="1"/>
          <p:nvPr/>
        </p:nvSpPr>
        <p:spPr>
          <a:xfrm>
            <a:off x="6672064" y="2172550"/>
            <a:ext cx="4024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2400" b="1" dirty="0" smtClean="0">
                <a:solidFill>
                  <a:srgbClr val="FF0000"/>
                </a:solidFill>
              </a:rPr>
              <a:t>Graph Rewriting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46" name="Picture 2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82" y="3764339"/>
            <a:ext cx="252000" cy="25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07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5" grpId="0"/>
      <p:bldP spid="30" grpId="0" animBg="1"/>
      <p:bldP spid="34" grpId="0" animBg="1"/>
      <p:bldP spid="35" grpId="0" animBg="1"/>
      <p:bldP spid="37" grpId="0"/>
      <p:bldP spid="53" grpId="0"/>
      <p:bldP spid="4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304486"/>
            <a:ext cx="10972800" cy="790787"/>
          </a:xfrm>
        </p:spPr>
        <p:txBody>
          <a:bodyPr/>
          <a:lstStyle/>
          <a:p>
            <a:r>
              <a:rPr lang="fr-BE" dirty="0" err="1">
                <a:latin typeface="Arial" panose="020B0604020202020204" pitchFamily="34" charset="0"/>
                <a:cs typeface="Arial" panose="020B0604020202020204" pitchFamily="34" charset="0"/>
              </a:rPr>
              <a:t>Animating</a:t>
            </a:r>
            <a:r>
              <a:rPr lang="fr-B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BE" dirty="0" err="1">
                <a:latin typeface="Arial" panose="020B0604020202020204" pitchFamily="34" charset="0"/>
                <a:cs typeface="Arial" panose="020B0604020202020204" pitchFamily="34" charset="0"/>
              </a:rPr>
              <a:t>DSLs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5</a:t>
            </a:r>
            <a:endParaRPr lang="en-US" dirty="0"/>
          </a:p>
        </p:txBody>
      </p:sp>
      <p:sp>
        <p:nvSpPr>
          <p:cNvPr id="11" name="Rounded Rectangle 70"/>
          <p:cNvSpPr/>
          <p:nvPr/>
        </p:nvSpPr>
        <p:spPr>
          <a:xfrm>
            <a:off x="3979735" y="3160530"/>
            <a:ext cx="1191600" cy="792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2" name="Rounded Rectangle 71"/>
          <p:cNvSpPr/>
          <p:nvPr/>
        </p:nvSpPr>
        <p:spPr>
          <a:xfrm>
            <a:off x="6736828" y="3169832"/>
            <a:ext cx="1191789" cy="792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3" name="Rounded Rectangle 72"/>
          <p:cNvSpPr/>
          <p:nvPr/>
        </p:nvSpPr>
        <p:spPr>
          <a:xfrm>
            <a:off x="3956475" y="4612007"/>
            <a:ext cx="1191600" cy="7279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4" name="Rounded Rectangle 73"/>
          <p:cNvSpPr/>
          <p:nvPr/>
        </p:nvSpPr>
        <p:spPr>
          <a:xfrm>
            <a:off x="6750071" y="4590112"/>
            <a:ext cx="1191789" cy="792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15" name="Straight Connector 75"/>
          <p:cNvCxnSpPr>
            <a:stCxn id="11" idx="3"/>
            <a:endCxn id="12" idx="1"/>
          </p:cNvCxnSpPr>
          <p:nvPr/>
        </p:nvCxnSpPr>
        <p:spPr>
          <a:xfrm>
            <a:off x="5171335" y="3556530"/>
            <a:ext cx="1565493" cy="93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76"/>
          <p:cNvCxnSpPr>
            <a:stCxn id="13" idx="3"/>
            <a:endCxn id="14" idx="1"/>
          </p:cNvCxnSpPr>
          <p:nvPr/>
        </p:nvCxnSpPr>
        <p:spPr>
          <a:xfrm>
            <a:off x="5148075" y="4975973"/>
            <a:ext cx="1601996" cy="1013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79"/>
          <p:cNvCxnSpPr>
            <a:stCxn id="14" idx="0"/>
            <a:endCxn id="12" idx="2"/>
          </p:cNvCxnSpPr>
          <p:nvPr/>
        </p:nvCxnSpPr>
        <p:spPr>
          <a:xfrm flipH="1" flipV="1">
            <a:off x="7332723" y="3961832"/>
            <a:ext cx="0" cy="6282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82"/>
          <p:cNvCxnSpPr>
            <a:stCxn id="13" idx="0"/>
            <a:endCxn id="11" idx="2"/>
          </p:cNvCxnSpPr>
          <p:nvPr/>
        </p:nvCxnSpPr>
        <p:spPr>
          <a:xfrm flipV="1">
            <a:off x="4552275" y="3952530"/>
            <a:ext cx="0" cy="65947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85"/>
          <p:cNvSpPr txBox="1"/>
          <p:nvPr/>
        </p:nvSpPr>
        <p:spPr>
          <a:xfrm>
            <a:off x="6030271" y="3325698"/>
            <a:ext cx="733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right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0" name="TextBox 86"/>
          <p:cNvSpPr txBox="1"/>
          <p:nvPr/>
        </p:nvSpPr>
        <p:spPr>
          <a:xfrm>
            <a:off x="6193576" y="4980996"/>
            <a:ext cx="5945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right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1" name="TextBox 87"/>
          <p:cNvSpPr txBox="1"/>
          <p:nvPr/>
        </p:nvSpPr>
        <p:spPr>
          <a:xfrm>
            <a:off x="5171335" y="4759433"/>
            <a:ext cx="5945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left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2" name="TextBox 89"/>
          <p:cNvSpPr txBox="1"/>
          <p:nvPr/>
        </p:nvSpPr>
        <p:spPr>
          <a:xfrm>
            <a:off x="5151077" y="3592346"/>
            <a:ext cx="5945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left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3" name="TextBox 90"/>
          <p:cNvSpPr txBox="1"/>
          <p:nvPr/>
        </p:nvSpPr>
        <p:spPr>
          <a:xfrm>
            <a:off x="6979798" y="3969060"/>
            <a:ext cx="3614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up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4" name="TextBox 91"/>
          <p:cNvSpPr txBox="1"/>
          <p:nvPr/>
        </p:nvSpPr>
        <p:spPr>
          <a:xfrm>
            <a:off x="4221183" y="3941564"/>
            <a:ext cx="3614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up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5" name="TextBox 92"/>
          <p:cNvSpPr txBox="1"/>
          <p:nvPr/>
        </p:nvSpPr>
        <p:spPr>
          <a:xfrm>
            <a:off x="7304257" y="4394180"/>
            <a:ext cx="5487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down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6" name="TextBox 93"/>
          <p:cNvSpPr txBox="1"/>
          <p:nvPr/>
        </p:nvSpPr>
        <p:spPr>
          <a:xfrm>
            <a:off x="4566965" y="4394180"/>
            <a:ext cx="6043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down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28" name="Picture 9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5" b="18416"/>
          <a:stretch/>
        </p:blipFill>
        <p:spPr>
          <a:xfrm>
            <a:off x="7094536" y="4735280"/>
            <a:ext cx="493378" cy="452641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3215680" y="2348880"/>
            <a:ext cx="5734519" cy="32403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ounded Rectangle 115"/>
          <p:cNvSpPr/>
          <p:nvPr/>
        </p:nvSpPr>
        <p:spPr>
          <a:xfrm>
            <a:off x="4842139" y="2464615"/>
            <a:ext cx="2376264" cy="466585"/>
          </a:xfrm>
          <a:prstGeom prst="round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SCORE     0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539109" y="2348880"/>
            <a:ext cx="1393994" cy="461665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Viz</a:t>
            </a: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</a:t>
            </a:r>
            <a:r>
              <a:rPr kumimoji="0" lang="fr-FR" sz="2400" b="0" i="0" u="none" strike="noStrike" kern="1200" cap="none" spc="0" normalizeH="0" baseline="-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2x2</a:t>
            </a:r>
            <a:endParaRPr kumimoji="0" lang="en-GB" sz="2400" b="0" i="0" u="none" strike="noStrike" kern="1200" cap="none" spc="0" normalizeH="0" baseline="-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4446095" y="1632730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2800" b="1" dirty="0" err="1" smtClean="0">
                <a:solidFill>
                  <a:srgbClr val="FF0000"/>
                </a:solidFill>
              </a:rPr>
              <a:t>Animating</a:t>
            </a:r>
            <a:r>
              <a:rPr lang="fr-BE" sz="2800" b="1" dirty="0" smtClean="0">
                <a:solidFill>
                  <a:srgbClr val="FF0000"/>
                </a:solidFill>
              </a:rPr>
              <a:t> Model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7" name="Rounded Rectangle 72"/>
          <p:cNvSpPr/>
          <p:nvPr/>
        </p:nvSpPr>
        <p:spPr>
          <a:xfrm>
            <a:off x="4033312" y="4651937"/>
            <a:ext cx="1058802" cy="6480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39" name="Picture 9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5" b="18416"/>
          <a:stretch/>
        </p:blipFill>
        <p:spPr>
          <a:xfrm>
            <a:off x="4111152" y="4688026"/>
            <a:ext cx="493378" cy="45264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9239" y="3346383"/>
            <a:ext cx="375521" cy="397829"/>
          </a:xfrm>
          <a:prstGeom prst="rect">
            <a:avLst/>
          </a:prstGeom>
        </p:spPr>
      </p:pic>
      <p:pic>
        <p:nvPicPr>
          <p:cNvPr id="31" name="Picture 9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614" y="3268977"/>
            <a:ext cx="541021" cy="558160"/>
          </a:xfrm>
          <a:prstGeom prst="rect">
            <a:avLst/>
          </a:prstGeom>
        </p:spPr>
      </p:pic>
      <p:sp>
        <p:nvSpPr>
          <p:cNvPr id="35" name="Rounded Rectangle 115"/>
          <p:cNvSpPr/>
          <p:nvPr/>
        </p:nvSpPr>
        <p:spPr>
          <a:xfrm>
            <a:off x="6513404" y="2464615"/>
            <a:ext cx="432048" cy="46658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40" name="Rounded Rectangle 71"/>
          <p:cNvSpPr/>
          <p:nvPr/>
        </p:nvSpPr>
        <p:spPr>
          <a:xfrm>
            <a:off x="6837319" y="3241331"/>
            <a:ext cx="1047773" cy="6633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41" name="Picture 9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488" y="3295796"/>
            <a:ext cx="541021" cy="55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1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6 L -0.01849 0.20208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" y="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L 0.00612 -0.19907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" y="-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40" grpId="0" animBg="1"/>
      <p:bldP spid="40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Arial" panose="020B0604020202020204" pitchFamily="34" charset="0"/>
                <a:cs typeface="Arial" panose="020B0604020202020204" pitchFamily="34" charset="0"/>
              </a:rPr>
              <a:t>An FSM DSL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6</a:t>
            </a:r>
            <a:endParaRPr lang="en-US" dirty="0"/>
          </a:p>
        </p:txBody>
      </p:sp>
      <p:grpSp>
        <p:nvGrpSpPr>
          <p:cNvPr id="5" name="Group 26"/>
          <p:cNvGrpSpPr/>
          <p:nvPr/>
        </p:nvGrpSpPr>
        <p:grpSpPr>
          <a:xfrm>
            <a:off x="452703" y="1390115"/>
            <a:ext cx="2114905" cy="793159"/>
            <a:chOff x="333374" y="419100"/>
            <a:chExt cx="1591030" cy="559523"/>
          </a:xfrm>
        </p:grpSpPr>
        <p:sp>
          <p:nvSpPr>
            <p:cNvPr id="6" name="Rectangle 5"/>
            <p:cNvSpPr/>
            <p:nvPr/>
          </p:nvSpPr>
          <p:spPr>
            <a:xfrm>
              <a:off x="333374" y="419100"/>
              <a:ext cx="1591030" cy="27622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FSM</a:t>
              </a:r>
              <a:endParaRPr lang="en-GB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33374" y="695325"/>
              <a:ext cx="1591030" cy="28329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FR" sz="1000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fr-FR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: String [0..1]</a:t>
              </a:r>
            </a:p>
            <a:p>
              <a:r>
                <a:rPr lang="fr-FR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alphabet : </a:t>
              </a:r>
              <a:r>
                <a:rPr lang="fr-FR" sz="1000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Integer</a:t>
              </a:r>
              <a:r>
                <a:rPr lang="fr-FR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[1..*]</a:t>
              </a:r>
              <a:endParaRPr lang="en-GB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25"/>
          <p:cNvGrpSpPr/>
          <p:nvPr/>
        </p:nvGrpSpPr>
        <p:grpSpPr>
          <a:xfrm>
            <a:off x="3273107" y="2638006"/>
            <a:ext cx="1330937" cy="674715"/>
            <a:chOff x="1238249" y="1120272"/>
            <a:chExt cx="1057277" cy="674715"/>
          </a:xfrm>
        </p:grpSpPr>
        <p:sp>
          <p:nvSpPr>
            <p:cNvPr id="9" name="Rectangle 8"/>
            <p:cNvSpPr/>
            <p:nvPr/>
          </p:nvSpPr>
          <p:spPr>
            <a:xfrm>
              <a:off x="1238250" y="1120272"/>
              <a:ext cx="1057276" cy="27622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State</a:t>
              </a:r>
              <a:endParaRPr lang="en-GB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238249" y="1396496"/>
              <a:ext cx="1057276" cy="39849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FR" sz="1000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fr-FR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: String</a:t>
              </a:r>
            </a:p>
            <a:p>
              <a:r>
                <a:rPr lang="fr-FR" sz="1000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kind</a:t>
              </a:r>
              <a:r>
                <a:rPr lang="fr-FR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: </a:t>
              </a:r>
              <a:r>
                <a:rPr lang="fr-FR" sz="1000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Kind</a:t>
              </a:r>
              <a:endParaRPr lang="en-GB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1" name="TextBox 33"/>
          <p:cNvSpPr txBox="1"/>
          <p:nvPr/>
        </p:nvSpPr>
        <p:spPr>
          <a:xfrm>
            <a:off x="4581201" y="2568074"/>
            <a:ext cx="6109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fr-FR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" name="Elbow Connector 40"/>
          <p:cNvCxnSpPr>
            <a:stCxn id="6" idx="3"/>
            <a:endCxn id="9" idx="0"/>
          </p:cNvCxnSpPr>
          <p:nvPr/>
        </p:nvCxnSpPr>
        <p:spPr>
          <a:xfrm>
            <a:off x="2567608" y="1585898"/>
            <a:ext cx="1370968" cy="1052108"/>
          </a:xfrm>
          <a:prstGeom prst="bentConnector2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TextBox 41"/>
          <p:cNvSpPr txBox="1"/>
          <p:nvPr/>
        </p:nvSpPr>
        <p:spPr>
          <a:xfrm>
            <a:off x="3343560" y="2264113"/>
            <a:ext cx="719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1..* states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42"/>
          <p:cNvSpPr txBox="1"/>
          <p:nvPr/>
        </p:nvSpPr>
        <p:spPr>
          <a:xfrm>
            <a:off x="2615644" y="1390115"/>
            <a:ext cx="420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fr-FR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fsm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 rot="2700000">
            <a:off x="2579329" y="1541019"/>
            <a:ext cx="108000" cy="10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44"/>
          <p:cNvGrpSpPr/>
          <p:nvPr/>
        </p:nvGrpSpPr>
        <p:grpSpPr>
          <a:xfrm>
            <a:off x="5691586" y="2634469"/>
            <a:ext cx="1411742" cy="678251"/>
            <a:chOff x="1238248" y="1120272"/>
            <a:chExt cx="1240992" cy="678251"/>
          </a:xfrm>
          <a:noFill/>
        </p:grpSpPr>
        <p:sp>
          <p:nvSpPr>
            <p:cNvPr id="17" name="Rectangle 16"/>
            <p:cNvSpPr/>
            <p:nvPr/>
          </p:nvSpPr>
          <p:spPr>
            <a:xfrm>
              <a:off x="1238250" y="1120272"/>
              <a:ext cx="1240990" cy="276225"/>
            </a:xfrm>
            <a:prstGeom prst="rect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Transition</a:t>
              </a:r>
              <a:endParaRPr lang="en-GB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238248" y="1396496"/>
              <a:ext cx="1240992" cy="402027"/>
            </a:xfrm>
            <a:prstGeom prst="rect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FR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trigger : String</a:t>
              </a:r>
              <a:endParaRPr lang="en-GB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19" name="Elbow Connector 47"/>
          <p:cNvCxnSpPr>
            <a:stCxn id="6" idx="3"/>
            <a:endCxn id="17" idx="0"/>
          </p:cNvCxnSpPr>
          <p:nvPr/>
        </p:nvCxnSpPr>
        <p:spPr>
          <a:xfrm>
            <a:off x="2567608" y="1585898"/>
            <a:ext cx="3829850" cy="1048571"/>
          </a:xfrm>
          <a:prstGeom prst="bentConnector2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TextBox 50"/>
          <p:cNvSpPr txBox="1"/>
          <p:nvPr/>
        </p:nvSpPr>
        <p:spPr>
          <a:xfrm>
            <a:off x="5362772" y="2285708"/>
            <a:ext cx="1086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transitions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1" name="Straight Connector 23"/>
          <p:cNvCxnSpPr>
            <a:stCxn id="17" idx="1"/>
            <a:endCxn id="9" idx="3"/>
          </p:cNvCxnSpPr>
          <p:nvPr/>
        </p:nvCxnSpPr>
        <p:spPr>
          <a:xfrm flipH="1">
            <a:off x="4604044" y="2772582"/>
            <a:ext cx="1087544" cy="3537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8"/>
          <p:cNvCxnSpPr>
            <a:stCxn id="18" idx="1"/>
            <a:endCxn id="10" idx="3"/>
          </p:cNvCxnSpPr>
          <p:nvPr/>
        </p:nvCxnSpPr>
        <p:spPr>
          <a:xfrm flipH="1">
            <a:off x="4604043" y="3111707"/>
            <a:ext cx="1087543" cy="1769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TextBox 183"/>
          <p:cNvSpPr txBox="1"/>
          <p:nvPr/>
        </p:nvSpPr>
        <p:spPr>
          <a:xfrm>
            <a:off x="4571924" y="2890583"/>
            <a:ext cx="5955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fr-FR" sz="1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tgt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4" name="Group 189"/>
          <p:cNvGrpSpPr/>
          <p:nvPr/>
        </p:nvGrpSpPr>
        <p:grpSpPr>
          <a:xfrm>
            <a:off x="4148480" y="1671387"/>
            <a:ext cx="1169702" cy="873958"/>
            <a:chOff x="1238249" y="1120272"/>
            <a:chExt cx="1057277" cy="674715"/>
          </a:xfrm>
        </p:grpSpPr>
        <p:sp>
          <p:nvSpPr>
            <p:cNvPr id="25" name="Rectangle 24"/>
            <p:cNvSpPr/>
            <p:nvPr/>
          </p:nvSpPr>
          <p:spPr>
            <a:xfrm>
              <a:off x="1238250" y="1120272"/>
              <a:ext cx="1057276" cy="27622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b="1" i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« </a:t>
              </a:r>
              <a:r>
                <a:rPr lang="fr-FR" sz="800" b="1" i="1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enumeration</a:t>
              </a:r>
              <a:r>
                <a:rPr lang="fr-FR" sz="800" b="1" i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 »</a:t>
              </a:r>
              <a:endParaRPr lang="fr-FR" sz="12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ctr"/>
              <a:r>
                <a:rPr lang="fr-FR" sz="1200" b="1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Kind</a:t>
              </a:r>
              <a:endParaRPr lang="en-GB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238249" y="1396496"/>
              <a:ext cx="1057276" cy="39849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1450" indent="-171450">
                <a:buFont typeface="Courier New" panose="02070309020205020404" pitchFamily="49" charset="0"/>
                <a:buChar char="–"/>
              </a:pPr>
              <a:r>
                <a:rPr lang="fr-FR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REGULAR</a:t>
              </a:r>
            </a:p>
            <a:p>
              <a:pPr marL="171450" indent="-171450">
                <a:buFont typeface="Courier New" panose="02070309020205020404" pitchFamily="49" charset="0"/>
                <a:buChar char="–"/>
              </a:pPr>
              <a:r>
                <a:rPr lang="fr-FR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INITIAL</a:t>
              </a:r>
            </a:p>
            <a:p>
              <a:pPr marL="171450" indent="-171450">
                <a:buFont typeface="Courier New" panose="02070309020205020404" pitchFamily="49" charset="0"/>
                <a:buChar char="–"/>
              </a:pPr>
              <a:r>
                <a:rPr lang="fr-FR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FINAL</a:t>
              </a:r>
              <a:endParaRPr lang="en-GB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76" name="ZoneTexte 75"/>
          <p:cNvSpPr txBox="1"/>
          <p:nvPr/>
        </p:nvSpPr>
        <p:spPr>
          <a:xfrm>
            <a:off x="7677480" y="4648375"/>
            <a:ext cx="357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The </a:t>
            </a:r>
            <a:r>
              <a:rPr lang="fr-FR" sz="1600" b="1" dirty="0" smtClean="0">
                <a:latin typeface="Courier" pitchFamily="49" charset="0"/>
              </a:rPr>
              <a:t>abc</a:t>
            </a:r>
            <a:r>
              <a:rPr lang="fr-FR" sz="1600" b="1" dirty="0" smtClean="0"/>
              <a:t> FSM </a:t>
            </a:r>
            <a:r>
              <a:rPr lang="fr-FR" sz="1600" b="1" dirty="0" err="1" smtClean="0"/>
              <a:t>accepts</a:t>
            </a:r>
            <a:r>
              <a:rPr lang="fr-FR" sz="1600" b="1" dirty="0" smtClean="0"/>
              <a:t> the </a:t>
            </a:r>
            <a:r>
              <a:rPr lang="fr-FR" sz="1600" b="1" dirty="0" err="1" smtClean="0"/>
              <a:t>regular</a:t>
            </a:r>
            <a:r>
              <a:rPr lang="fr-FR" sz="1600" b="1" dirty="0" smtClean="0"/>
              <a:t> </a:t>
            </a:r>
            <a:r>
              <a:rPr lang="fr-FR" sz="1600" b="1" dirty="0" err="1" smtClean="0"/>
              <a:t>language</a:t>
            </a:r>
            <a:r>
              <a:rPr lang="fr-FR" sz="1600" b="1" dirty="0" smtClean="0"/>
              <a:t> </a:t>
            </a:r>
            <a:r>
              <a:rPr lang="fr-FR" sz="1600" b="1" dirty="0">
                <a:latin typeface="Courier" pitchFamily="49" charset="0"/>
              </a:rPr>
              <a:t>(</a:t>
            </a:r>
            <a:r>
              <a:rPr lang="fr-FR" sz="1600" b="1" dirty="0" err="1">
                <a:latin typeface="Courier" pitchFamily="49" charset="0"/>
              </a:rPr>
              <a:t>a.b</a:t>
            </a:r>
            <a:r>
              <a:rPr lang="fr-FR" sz="1600" b="1" dirty="0">
                <a:latin typeface="Courier" pitchFamily="49" charset="0"/>
              </a:rPr>
              <a:t>)*.c</a:t>
            </a:r>
            <a:endParaRPr lang="en-US" sz="1600" b="1" dirty="0">
              <a:latin typeface="Courier" pitchFamily="49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7996846" y="2546745"/>
            <a:ext cx="2880320" cy="173881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Rectangle 77"/>
          <p:cNvSpPr/>
          <p:nvPr/>
        </p:nvSpPr>
        <p:spPr>
          <a:xfrm>
            <a:off x="7996846" y="2555622"/>
            <a:ext cx="504000" cy="180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err="1" smtClean="0">
                <a:solidFill>
                  <a:schemeClr val="tx1"/>
                </a:solidFill>
              </a:rPr>
              <a:t>abc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>
            <a:off x="8643350" y="2917881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Ellipse 79"/>
          <p:cNvSpPr/>
          <p:nvPr/>
        </p:nvSpPr>
        <p:spPr>
          <a:xfrm>
            <a:off x="8804150" y="3087792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Ellipse 80"/>
          <p:cNvSpPr/>
          <p:nvPr/>
        </p:nvSpPr>
        <p:spPr>
          <a:xfrm>
            <a:off x="10229150" y="2898223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Ellipse 81"/>
          <p:cNvSpPr/>
          <p:nvPr/>
        </p:nvSpPr>
        <p:spPr>
          <a:xfrm>
            <a:off x="10272249" y="3757511"/>
            <a:ext cx="468000" cy="468000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3" name="Connecteur droit avec flèche 82"/>
          <p:cNvCxnSpPr>
            <a:stCxn id="79" idx="7"/>
          </p:cNvCxnSpPr>
          <p:nvPr/>
        </p:nvCxnSpPr>
        <p:spPr>
          <a:xfrm>
            <a:off x="9073541" y="2991690"/>
            <a:ext cx="119870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 flipH="1" flipV="1">
            <a:off x="9124160" y="3243146"/>
            <a:ext cx="1116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8172619" y="3864435"/>
            <a:ext cx="322131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a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8502434" y="3864435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b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8862434" y="3865511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a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9222434" y="3865511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b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9582434" y="3865511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a</a:t>
            </a:r>
            <a:endParaRPr lang="en-GB" sz="1800" dirty="0">
              <a:solidFill>
                <a:schemeClr val="tx1"/>
              </a:solidFill>
            </a:endParaRPr>
          </a:p>
        </p:txBody>
      </p:sp>
      <p:cxnSp>
        <p:nvCxnSpPr>
          <p:cNvPr id="90" name="Connecteur droit avec flèche 89"/>
          <p:cNvCxnSpPr/>
          <p:nvPr/>
        </p:nvCxnSpPr>
        <p:spPr>
          <a:xfrm>
            <a:off x="10517126" y="3394224"/>
            <a:ext cx="0" cy="36000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/>
          <p:cNvCxnSpPr/>
          <p:nvPr/>
        </p:nvCxnSpPr>
        <p:spPr>
          <a:xfrm>
            <a:off x="8428894" y="2786101"/>
            <a:ext cx="26691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Ellipse 91"/>
          <p:cNvSpPr/>
          <p:nvPr/>
        </p:nvSpPr>
        <p:spPr>
          <a:xfrm>
            <a:off x="10398786" y="3072954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8175291" y="3863166"/>
            <a:ext cx="322131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9942434" y="2711027"/>
            <a:ext cx="21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a</a:t>
            </a:r>
            <a:endParaRPr lang="en-US" sz="1200" dirty="0"/>
          </a:p>
        </p:txBody>
      </p:sp>
      <p:sp>
        <p:nvSpPr>
          <p:cNvPr id="61" name="ZoneTexte 60"/>
          <p:cNvSpPr txBox="1"/>
          <p:nvPr/>
        </p:nvSpPr>
        <p:spPr>
          <a:xfrm>
            <a:off x="9179804" y="3182054"/>
            <a:ext cx="21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b</a:t>
            </a:r>
            <a:endParaRPr lang="en-US" sz="1200" dirty="0"/>
          </a:p>
        </p:txBody>
      </p:sp>
      <p:sp>
        <p:nvSpPr>
          <p:cNvPr id="62" name="ZoneTexte 61"/>
          <p:cNvSpPr txBox="1"/>
          <p:nvPr/>
        </p:nvSpPr>
        <p:spPr>
          <a:xfrm>
            <a:off x="10484672" y="3507249"/>
            <a:ext cx="21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c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1397248" y="2628582"/>
            <a:ext cx="1169701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  <a:endParaRPr lang="en-GB" sz="1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452703" y="3174184"/>
            <a:ext cx="905944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Word</a:t>
            </a:r>
            <a:endParaRPr lang="en-GB" sz="1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1" name="Straight Connector 39"/>
          <p:cNvCxnSpPr>
            <a:endCxn id="69" idx="0"/>
          </p:cNvCxnSpPr>
          <p:nvPr/>
        </p:nvCxnSpPr>
        <p:spPr>
          <a:xfrm>
            <a:off x="1982098" y="2170947"/>
            <a:ext cx="1" cy="457635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4" name="Straight Connector 218"/>
          <p:cNvCxnSpPr>
            <a:endCxn id="70" idx="0"/>
          </p:cNvCxnSpPr>
          <p:nvPr/>
        </p:nvCxnSpPr>
        <p:spPr>
          <a:xfrm>
            <a:off x="905675" y="2173247"/>
            <a:ext cx="0" cy="1000937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5" name="Rectangle 74"/>
          <p:cNvSpPr/>
          <p:nvPr/>
        </p:nvSpPr>
        <p:spPr>
          <a:xfrm rot="2700000">
            <a:off x="1925367" y="2205641"/>
            <a:ext cx="108000" cy="10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/>
          <p:cNvSpPr/>
          <p:nvPr/>
        </p:nvSpPr>
        <p:spPr>
          <a:xfrm rot="2700000">
            <a:off x="851676" y="2202135"/>
            <a:ext cx="108000" cy="10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TextBox 221"/>
          <p:cNvSpPr txBox="1"/>
          <p:nvPr/>
        </p:nvSpPr>
        <p:spPr>
          <a:xfrm>
            <a:off x="1944409" y="2444964"/>
            <a:ext cx="765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fr-FR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  <a:endParaRPr lang="en-GB" sz="1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96" name="Straight Connector 222"/>
          <p:cNvCxnSpPr>
            <a:endCxn id="69" idx="3"/>
          </p:cNvCxnSpPr>
          <p:nvPr/>
        </p:nvCxnSpPr>
        <p:spPr>
          <a:xfrm flipH="1" flipV="1">
            <a:off x="2566949" y="2772582"/>
            <a:ext cx="706159" cy="3537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97" name="Group 233"/>
          <p:cNvGrpSpPr/>
          <p:nvPr/>
        </p:nvGrpSpPr>
        <p:grpSpPr>
          <a:xfrm>
            <a:off x="1789610" y="3174184"/>
            <a:ext cx="1271384" cy="533827"/>
            <a:chOff x="1238249" y="1120272"/>
            <a:chExt cx="1057277" cy="533827"/>
          </a:xfrm>
          <a:solidFill>
            <a:schemeClr val="bg1">
              <a:lumMod val="85000"/>
            </a:schemeClr>
          </a:solidFill>
        </p:grpSpPr>
        <p:sp>
          <p:nvSpPr>
            <p:cNvPr id="98" name="Rectangle 97"/>
            <p:cNvSpPr/>
            <p:nvPr/>
          </p:nvSpPr>
          <p:spPr>
            <a:xfrm>
              <a:off x="1238250" y="1120272"/>
              <a:ext cx="1057276" cy="276225"/>
            </a:xfrm>
            <a:prstGeom prst="rect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 err="1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Letter</a:t>
              </a:r>
              <a:endPara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1238249" y="1396496"/>
              <a:ext cx="1057276" cy="257603"/>
            </a:xfrm>
            <a:prstGeom prst="rect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FR" sz="1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label : String</a:t>
              </a:r>
              <a:endPara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100" name="Elbow Connector 63"/>
          <p:cNvCxnSpPr>
            <a:stCxn id="70" idx="2"/>
            <a:endCxn id="99" idx="1"/>
          </p:cNvCxnSpPr>
          <p:nvPr/>
        </p:nvCxnSpPr>
        <p:spPr>
          <a:xfrm rot="16200000" flipH="1">
            <a:off x="1289129" y="3078729"/>
            <a:ext cx="117026" cy="883935"/>
          </a:xfrm>
          <a:prstGeom prst="bentConnector2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1" name="TextBox 239"/>
          <p:cNvSpPr txBox="1"/>
          <p:nvPr/>
        </p:nvSpPr>
        <p:spPr>
          <a:xfrm>
            <a:off x="853665" y="2985869"/>
            <a:ext cx="6583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fr-FR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word</a:t>
            </a:r>
            <a:endParaRPr lang="en-GB" sz="1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2" name="TextBox 240"/>
          <p:cNvSpPr txBox="1"/>
          <p:nvPr/>
        </p:nvSpPr>
        <p:spPr>
          <a:xfrm>
            <a:off x="982044" y="3542819"/>
            <a:ext cx="9623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fr-FR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letters</a:t>
            </a:r>
            <a:endParaRPr lang="en-GB" sz="1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3" name="TextBox 242"/>
          <p:cNvSpPr txBox="1"/>
          <p:nvPr/>
        </p:nvSpPr>
        <p:spPr>
          <a:xfrm>
            <a:off x="2619125" y="2613584"/>
            <a:ext cx="734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fr-FR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</a:t>
            </a:r>
            <a:endParaRPr lang="en-GB" sz="1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8" name="Ellipse 137"/>
          <p:cNvSpPr/>
          <p:nvPr/>
        </p:nvSpPr>
        <p:spPr>
          <a:xfrm>
            <a:off x="10392617" y="3071711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Connecteur droit avec flèche 138"/>
          <p:cNvCxnSpPr/>
          <p:nvPr/>
        </p:nvCxnSpPr>
        <p:spPr>
          <a:xfrm flipH="1">
            <a:off x="9119823" y="3243146"/>
            <a:ext cx="115242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Ellipse 139"/>
          <p:cNvSpPr/>
          <p:nvPr/>
        </p:nvSpPr>
        <p:spPr>
          <a:xfrm>
            <a:off x="8804150" y="3088868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8493222" y="3863166"/>
            <a:ext cx="368069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42" name="Ellipse 141"/>
          <p:cNvSpPr/>
          <p:nvPr/>
        </p:nvSpPr>
        <p:spPr>
          <a:xfrm>
            <a:off x="8800144" y="3083536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Connecteur droit avec flèche 142"/>
          <p:cNvCxnSpPr/>
          <p:nvPr/>
        </p:nvCxnSpPr>
        <p:spPr>
          <a:xfrm>
            <a:off x="9082760" y="2985869"/>
            <a:ext cx="11988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Ellipse 144"/>
          <p:cNvSpPr/>
          <p:nvPr/>
        </p:nvSpPr>
        <p:spPr>
          <a:xfrm>
            <a:off x="10398786" y="3071711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8862721" y="3863166"/>
            <a:ext cx="366254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47" name="Ellipse 146"/>
          <p:cNvSpPr/>
          <p:nvPr/>
        </p:nvSpPr>
        <p:spPr>
          <a:xfrm>
            <a:off x="10398786" y="3062128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Connecteur droit avec flèche 147"/>
          <p:cNvCxnSpPr/>
          <p:nvPr/>
        </p:nvCxnSpPr>
        <p:spPr>
          <a:xfrm flipH="1">
            <a:off x="9105947" y="3248297"/>
            <a:ext cx="115242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Ellipse 148"/>
          <p:cNvSpPr/>
          <p:nvPr/>
        </p:nvSpPr>
        <p:spPr>
          <a:xfrm>
            <a:off x="8800144" y="3091213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9222434" y="3863166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51" name="Ellipse 150"/>
          <p:cNvSpPr/>
          <p:nvPr/>
        </p:nvSpPr>
        <p:spPr>
          <a:xfrm>
            <a:off x="8797981" y="3088868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2" name="Connecteur droit avec flèche 151"/>
          <p:cNvCxnSpPr/>
          <p:nvPr/>
        </p:nvCxnSpPr>
        <p:spPr>
          <a:xfrm>
            <a:off x="9082760" y="2985869"/>
            <a:ext cx="11988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3" name="Ellipse 152"/>
          <p:cNvSpPr/>
          <p:nvPr/>
        </p:nvSpPr>
        <p:spPr>
          <a:xfrm>
            <a:off x="10394672" y="3074998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9575893" y="3864435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55" name="TextBox 122"/>
          <p:cNvSpPr txBox="1"/>
          <p:nvPr/>
        </p:nvSpPr>
        <p:spPr>
          <a:xfrm>
            <a:off x="335360" y="4219299"/>
            <a:ext cx="6306114" cy="224676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class FSM {</a:t>
            </a:r>
            <a:endParaRPr kumimoji="0" lang="en-GB" b="1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...</a:t>
            </a:r>
            <a:endParaRPr kumimoji="0" lang="en-GB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transformation</a:t>
            </a: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GB" b="0" i="1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boolean</a:t>
            </a: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accept(Word w)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</a:t>
            </a:r>
            <a:r>
              <a:rPr kumimoji="0" lang="fr-FR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…</a:t>
            </a:r>
            <a:endParaRPr lang="fr-FR" b="1" dirty="0">
              <a:solidFill>
                <a:srgbClr val="0070C0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smtClean="0">
                <a:solidFill>
                  <a:srgbClr val="0070C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1" dirty="0">
              <a:solidFill>
                <a:srgbClr val="0070C0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1" dirty="0">
              <a:solidFill>
                <a:srgbClr val="0070C0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7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6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"/>
                            </p:stCondLst>
                            <p:childTnLst>
                              <p:par>
                                <p:cTn id="165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6" dur="1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7" dur="1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10"/>
                            </p:stCondLst>
                            <p:childTnLst>
                              <p:par>
                                <p:cTn id="1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10"/>
                            </p:stCondLst>
                            <p:childTnLst>
                              <p:par>
                                <p:cTn id="17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10"/>
                            </p:stCondLst>
                            <p:childTnLst>
                              <p:par>
                                <p:cTn id="1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510"/>
                            </p:stCondLst>
                            <p:childTnLst>
                              <p:par>
                                <p:cTn id="17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510"/>
                            </p:stCondLst>
                            <p:childTnLst>
                              <p:par>
                                <p:cTn id="18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510"/>
                            </p:stCondLst>
                            <p:childTnLst>
                              <p:par>
                                <p:cTn id="184" presetID="21" presetClass="emph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6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8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3010"/>
                            </p:stCondLst>
                            <p:childTnLst>
                              <p:par>
                                <p:cTn id="1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3020"/>
                            </p:stCondLst>
                            <p:childTnLst>
                              <p:par>
                                <p:cTn id="194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5" dur="1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6" dur="1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3030"/>
                            </p:stCondLst>
                            <p:childTnLst>
                              <p:par>
                                <p:cTn id="198" presetID="1" presetClass="exit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4030"/>
                            </p:stCondLst>
                            <p:childTnLst>
                              <p:par>
                                <p:cTn id="20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4030"/>
                            </p:stCondLst>
                            <p:childTnLst>
                              <p:par>
                                <p:cTn id="2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4030"/>
                            </p:stCondLst>
                            <p:childTnLst>
                              <p:par>
                                <p:cTn id="207" presetID="1" presetClass="exit" presetSubtype="0" fill="hold" grpId="1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4780"/>
                            </p:stCondLst>
                            <p:childTnLst>
                              <p:par>
                                <p:cTn id="21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5780"/>
                            </p:stCondLst>
                            <p:childTnLst>
                              <p:par>
                                <p:cTn id="213" presetID="21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4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5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6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1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6530"/>
                            </p:stCondLst>
                            <p:childTnLst>
                              <p:par>
                                <p:cTn id="219" presetID="1" presetClass="exit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7030"/>
                            </p:stCondLst>
                            <p:childTnLst>
                              <p:par>
                                <p:cTn id="2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1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7040"/>
                            </p:stCondLst>
                            <p:childTnLst>
                              <p:par>
                                <p:cTn id="226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7" dur="1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28" dur="1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7050"/>
                            </p:stCondLst>
                            <p:childTnLst>
                              <p:par>
                                <p:cTn id="2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7050"/>
                            </p:stCondLst>
                            <p:childTnLst>
                              <p:par>
                                <p:cTn id="2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7050"/>
                            </p:stCondLst>
                            <p:childTnLst>
                              <p:par>
                                <p:cTn id="236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7550"/>
                            </p:stCondLst>
                            <p:childTnLst>
                              <p:par>
                                <p:cTn id="23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8050"/>
                            </p:stCondLst>
                            <p:childTnLst>
                              <p:par>
                                <p:cTn id="242" presetID="21" presetClass="emph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3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4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4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9050"/>
                            </p:stCondLst>
                            <p:childTnLst>
                              <p:par>
                                <p:cTn id="2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1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9060"/>
                            </p:stCondLst>
                            <p:childTnLst>
                              <p:par>
                                <p:cTn id="252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3" dur="1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4" dur="1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9070"/>
                            </p:stCondLst>
                            <p:childTnLst>
                              <p:par>
                                <p:cTn id="256" presetID="1" presetClass="exit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9570"/>
                            </p:stCondLst>
                            <p:childTnLst>
                              <p:par>
                                <p:cTn id="2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9570"/>
                            </p:stCondLst>
                            <p:childTnLst>
                              <p:par>
                                <p:cTn id="2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9570"/>
                            </p:stCondLst>
                            <p:childTnLst>
                              <p:par>
                                <p:cTn id="265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9820"/>
                            </p:stCondLst>
                            <p:childTnLst>
                              <p:par>
                                <p:cTn id="26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10070"/>
                            </p:stCondLst>
                            <p:childTnLst>
                              <p:par>
                                <p:cTn id="271" presetID="21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75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0820"/>
                            </p:stCondLst>
                            <p:childTnLst>
                              <p:par>
                                <p:cTn id="277" presetID="1" presetClass="exit" presetSubtype="0" fill="hold" grpId="2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11070"/>
                            </p:stCondLst>
                            <p:childTnLst>
                              <p:par>
                                <p:cTn id="2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1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11080"/>
                            </p:stCondLst>
                            <p:childTnLst>
                              <p:par>
                                <p:cTn id="284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5" dur="1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6" dur="1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11090"/>
                            </p:stCondLst>
                            <p:childTnLst>
                              <p:par>
                                <p:cTn id="2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11090"/>
                            </p:stCondLst>
                            <p:childTnLst>
                              <p:par>
                                <p:cTn id="2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 animBg="1"/>
      <p:bldP spid="20" grpId="0"/>
      <p:bldP spid="23" grpId="0"/>
      <p:bldP spid="76" grpId="0"/>
      <p:bldP spid="77" grpId="0" animBg="1"/>
      <p:bldP spid="78" grpId="0" animBg="1"/>
      <p:bldP spid="79" grpId="0" animBg="1"/>
      <p:bldP spid="80" grpId="0" animBg="1"/>
      <p:bldP spid="80" grpId="1" animBg="1"/>
      <p:bldP spid="80" grpId="2" animBg="1"/>
      <p:bldP spid="81" grpId="0" animBg="1"/>
      <p:bldP spid="82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2" grpId="0" animBg="1"/>
      <p:bldP spid="92" grpId="1" animBg="1"/>
      <p:bldP spid="93" grpId="0" animBg="1"/>
      <p:bldP spid="3" grpId="0"/>
      <p:bldP spid="61" grpId="0"/>
      <p:bldP spid="62" grpId="0"/>
      <p:bldP spid="69" grpId="0" animBg="1"/>
      <p:bldP spid="70" grpId="0" animBg="1"/>
      <p:bldP spid="75" grpId="0" animBg="1"/>
      <p:bldP spid="94" grpId="0" animBg="1"/>
      <p:bldP spid="95" grpId="0"/>
      <p:bldP spid="101" grpId="0"/>
      <p:bldP spid="102" grpId="0"/>
      <p:bldP spid="103" grpId="0"/>
      <p:bldP spid="138" grpId="0" animBg="1"/>
      <p:bldP spid="138" grpId="1" animBg="1"/>
      <p:bldP spid="138" grpId="2" animBg="1"/>
      <p:bldP spid="140" grpId="0" animBg="1"/>
      <p:bldP spid="140" grpId="1" animBg="1"/>
      <p:bldP spid="141" grpId="0" animBg="1"/>
      <p:bldP spid="142" grpId="0" animBg="1"/>
      <p:bldP spid="142" grpId="1" animBg="1"/>
      <p:bldP spid="142" grpId="2" animBg="1"/>
      <p:bldP spid="145" grpId="0" animBg="1"/>
      <p:bldP spid="145" grpId="1" animBg="1"/>
      <p:bldP spid="146" grpId="0" animBg="1"/>
      <p:bldP spid="147" grpId="0" animBg="1"/>
      <p:bldP spid="147" grpId="1" animBg="1"/>
      <p:bldP spid="147" grpId="2" animBg="1"/>
      <p:bldP spid="149" grpId="0" animBg="1"/>
      <p:bldP spid="149" grpId="1" animBg="1"/>
      <p:bldP spid="150" grpId="0" animBg="1"/>
      <p:bldP spid="151" grpId="0" animBg="1"/>
      <p:bldP spid="151" grpId="1" animBg="1"/>
      <p:bldP spid="151" grpId="2" animBg="1"/>
      <p:bldP spid="153" grpId="0" animBg="1"/>
      <p:bldP spid="154" grpId="0" animBg="1"/>
      <p:bldP spid="15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don’t</a:t>
            </a:r>
            <a:r>
              <a:rPr lang="fr-FR" dirty="0" smtClean="0"/>
              <a:t> </a:t>
            </a:r>
            <a:r>
              <a:rPr lang="fr-FR" dirty="0" err="1" smtClean="0"/>
              <a:t>address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7</a:t>
            </a: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988" y="1551141"/>
            <a:ext cx="8080412" cy="45953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4087" y="6230683"/>
            <a:ext cx="85689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YouTube Sans"/>
              </a:rPr>
              <a:t>https</a:t>
            </a:r>
            <a:r>
              <a:rPr lang="en-US" sz="1600" b="1" dirty="0">
                <a:solidFill>
                  <a:srgbClr val="FF0000"/>
                </a:solidFill>
                <a:latin typeface="YouTube Sans"/>
              </a:rPr>
              <a:t>://www.youtube.com/watch?v=kaJfTS2WvEA</a:t>
            </a:r>
          </a:p>
          <a:p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5301208"/>
            <a:ext cx="1865912" cy="73188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4149080"/>
            <a:ext cx="1641887" cy="82199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3196584"/>
            <a:ext cx="1978137" cy="61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1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600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fr-FR" sz="4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46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fr-FR" sz="4600" dirty="0">
                <a:latin typeface="Arial" panose="020B0604020202020204" pitchFamily="34" charset="0"/>
                <a:cs typeface="Arial" panose="020B0604020202020204" pitchFamily="34" charset="0"/>
              </a:rPr>
              <a:t> a Model Animation ?</a:t>
            </a:r>
            <a:endParaRPr lang="en-GB" sz="4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8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191344" y="1618922"/>
            <a:ext cx="63048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  <a:defRPr/>
            </a:pPr>
            <a:r>
              <a:rPr lang="fr-BE" b="1" dirty="0" err="1" smtClean="0">
                <a:solidFill>
                  <a:srgbClr val="0066FF"/>
                </a:solidFill>
              </a:rPr>
              <a:t>Visualization</a:t>
            </a:r>
            <a:r>
              <a:rPr lang="fr-BE" b="1" dirty="0" smtClean="0">
                <a:solidFill>
                  <a:srgbClr val="0066FF"/>
                </a:solidFill>
              </a:rPr>
              <a:t> (</a:t>
            </a:r>
            <a:r>
              <a:rPr lang="fr-BE" b="1" dirty="0" err="1" smtClean="0">
                <a:solidFill>
                  <a:srgbClr val="0066FF"/>
                </a:solidFill>
              </a:rPr>
              <a:t>aka</a:t>
            </a:r>
            <a:r>
              <a:rPr lang="fr-BE" b="1" dirty="0" smtClean="0">
                <a:solidFill>
                  <a:srgbClr val="0066FF"/>
                </a:solidFill>
              </a:rPr>
              <a:t>. </a:t>
            </a:r>
            <a:r>
              <a:rPr lang="fr-BE" b="1" dirty="0" err="1" smtClean="0">
                <a:solidFill>
                  <a:srgbClr val="0066FF"/>
                </a:solidFill>
              </a:rPr>
              <a:t>Rendering</a:t>
            </a:r>
            <a:r>
              <a:rPr lang="fr-BE" b="1" dirty="0" smtClean="0">
                <a:solidFill>
                  <a:srgbClr val="0066FF"/>
                </a:solidFill>
              </a:rPr>
              <a:t>)</a:t>
            </a:r>
            <a:endParaRPr lang="fr-BE" b="1" u="sng" dirty="0">
              <a:solidFill>
                <a:srgbClr val="0066FF"/>
              </a:solidFill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  <a:defRPr/>
            </a:pPr>
            <a:r>
              <a:rPr lang="en-US" sz="1400" dirty="0" smtClean="0"/>
              <a:t>A rendering transformation </a:t>
            </a:r>
            <a:r>
              <a:rPr lang="en-US" sz="1400" b="1" i="1" dirty="0" smtClean="0"/>
              <a:t>assigns</a:t>
            </a:r>
            <a:r>
              <a:rPr lang="en-US" sz="1400" dirty="0" smtClean="0"/>
              <a:t> one (or more) </a:t>
            </a:r>
            <a:r>
              <a:rPr lang="en-US" sz="1400" b="1" i="1" dirty="0" smtClean="0"/>
              <a:t>concrete representation</a:t>
            </a:r>
            <a:r>
              <a:rPr lang="en-US" sz="1400" dirty="0" smtClean="0"/>
              <a:t>(s) to each abstract syntax element or group of elements in an input model, as long as the meta-model of the concrete syntax is defined explicitly. </a:t>
            </a:r>
            <a:endParaRPr lang="fr-BE" sz="1400" b="1" dirty="0" smtClean="0">
              <a:solidFill>
                <a:srgbClr val="0066FF"/>
              </a:solidFill>
            </a:endParaRPr>
          </a:p>
          <a:p>
            <a:pPr>
              <a:defRPr/>
            </a:pPr>
            <a:endParaRPr lang="fr-BE" b="1" dirty="0">
              <a:solidFill>
                <a:srgbClr val="0066F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  <a:defRPr/>
            </a:pPr>
            <a:r>
              <a:rPr lang="fr-BE" b="1" dirty="0" smtClean="0">
                <a:solidFill>
                  <a:srgbClr val="0066FF"/>
                </a:solidFill>
              </a:rPr>
              <a:t>Simulation</a:t>
            </a:r>
            <a:endParaRPr lang="fr-BE" b="1" dirty="0">
              <a:solidFill>
                <a:srgbClr val="0066FF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n-US" sz="1400" dirty="0" smtClean="0"/>
              <a:t>A </a:t>
            </a:r>
            <a:r>
              <a:rPr lang="en-US" sz="1400" dirty="0"/>
              <a:t>simulation transformation defines the </a:t>
            </a:r>
            <a:r>
              <a:rPr lang="en-US" sz="1400" b="1" i="1" dirty="0"/>
              <a:t>operational semantics </a:t>
            </a:r>
            <a:r>
              <a:rPr lang="en-US" sz="1400" dirty="0"/>
              <a:t>of a modeling language that updates the modeled system’s states</a:t>
            </a:r>
            <a:r>
              <a:rPr lang="en-US" sz="14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sz="1400" b="1" dirty="0" err="1" smtClean="0">
                <a:solidFill>
                  <a:srgbClr val="C00000"/>
                </a:solidFill>
              </a:rPr>
              <a:t>Inplace</a:t>
            </a:r>
            <a:r>
              <a:rPr lang="fr-FR" sz="1400" b="1" dirty="0">
                <a:solidFill>
                  <a:srgbClr val="C00000"/>
                </a:solidFill>
              </a:rPr>
              <a:t> </a:t>
            </a:r>
            <a:r>
              <a:rPr lang="fr-FR" sz="1400" b="1" dirty="0" smtClean="0">
                <a:solidFill>
                  <a:srgbClr val="C00000"/>
                </a:solidFill>
              </a:rPr>
              <a:t>&amp; </a:t>
            </a:r>
            <a:r>
              <a:rPr lang="fr-FR" sz="1400" b="1" dirty="0" err="1" smtClean="0">
                <a:solidFill>
                  <a:srgbClr val="C00000"/>
                </a:solidFill>
              </a:rPr>
              <a:t>Endogenous</a:t>
            </a:r>
            <a:endParaRPr lang="fr-BE" sz="1400" b="1" dirty="0">
              <a:solidFill>
                <a:srgbClr val="C00000"/>
              </a:solidFill>
            </a:endParaRPr>
          </a:p>
          <a:p>
            <a:pPr>
              <a:defRPr/>
            </a:pPr>
            <a:endParaRPr lang="fr-BE" b="1" dirty="0">
              <a:solidFill>
                <a:srgbClr val="0066FF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fr-BE" b="1" dirty="0">
                <a:solidFill>
                  <a:srgbClr val="0066FF"/>
                </a:solidFill>
              </a:rPr>
              <a:t>Animation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Animation is the </a:t>
            </a:r>
            <a:r>
              <a:rPr lang="en-US" sz="1400" b="1" i="1" dirty="0"/>
              <a:t>visualization of a simulation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endParaRPr lang="fr-BE" b="1" dirty="0">
              <a:solidFill>
                <a:srgbClr val="0066FF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23664" y="6225394"/>
            <a:ext cx="121446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75" indent="-269875" defTabSz="2698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00" kern="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Lúcio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Levi and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Amrani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Moussa and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Dingel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Juergen and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Lambers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Leen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Salay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Rick and Selim,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Gehan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M. and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Syriani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Eugene and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Wimmer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Manuel. (2014). </a:t>
            </a:r>
            <a:r>
              <a:rPr lang="fr-FR" sz="1000" i="1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Transformation </a:t>
            </a:r>
            <a:r>
              <a:rPr lang="fr-FR" sz="1000" i="1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Intents</a:t>
            </a:r>
            <a:r>
              <a:rPr lang="fr-FR" sz="1000" i="1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fr-FR" sz="1000" i="1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Their</a:t>
            </a:r>
            <a:r>
              <a:rPr lang="fr-FR" sz="1000" i="1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i="1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Properties</a:t>
            </a:r>
            <a:r>
              <a:rPr lang="fr-FR" sz="1000" i="1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SoSyM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15(3), 647--684	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 2" pitchFamily="18" charset="2"/>
              </a:rPr>
              <a:t> </a:t>
            </a:r>
            <a:endParaRPr lang="en-US" sz="1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4"/>
          <p:cNvSpPr txBox="1"/>
          <p:nvPr/>
        </p:nvSpPr>
        <p:spPr>
          <a:xfrm>
            <a:off x="10188471" y="4595893"/>
            <a:ext cx="553353" cy="30008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350" dirty="0">
                <a:solidFill>
                  <a:srgbClr val="C00000"/>
                </a:solidFill>
                <a:latin typeface="Comic Sans MS" panose="030F0702030302020204" pitchFamily="66" charset="0"/>
                <a:cs typeface="+mn-cs"/>
              </a:rPr>
              <a:t>MM</a:t>
            </a:r>
            <a:endParaRPr lang="en-GB" sz="1350" baseline="-25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TextBox 5"/>
          <p:cNvSpPr txBox="1"/>
          <p:nvPr/>
        </p:nvSpPr>
        <p:spPr>
          <a:xfrm>
            <a:off x="7207047" y="4595893"/>
            <a:ext cx="459907" cy="30008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350" dirty="0">
                <a:solidFill>
                  <a:prstClr val="black"/>
                </a:solidFill>
                <a:latin typeface="Comic Sans MS" panose="030F0702030302020204" pitchFamily="66" charset="0"/>
                <a:cs typeface="+mn-cs"/>
              </a:rPr>
              <a:t>CS</a:t>
            </a:r>
            <a:endParaRPr lang="en-GB" sz="1350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TextBox 6"/>
          <p:cNvSpPr txBox="1"/>
          <p:nvPr/>
        </p:nvSpPr>
        <p:spPr>
          <a:xfrm>
            <a:off x="7176120" y="5166542"/>
            <a:ext cx="449833" cy="43858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350" dirty="0">
                <a:solidFill>
                  <a:prstClr val="black"/>
                </a:solidFill>
                <a:latin typeface="Comic Sans MS" panose="030F0702030302020204" pitchFamily="66" charset="0"/>
                <a:cs typeface="+mn-cs"/>
              </a:rPr>
              <a:t>M</a:t>
            </a:r>
            <a:r>
              <a:rPr lang="fr-FR" sz="135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</a:t>
            </a:r>
            <a:endParaRPr lang="en-GB" sz="1350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TextBox 7"/>
          <p:cNvSpPr txBox="1"/>
          <p:nvPr/>
        </p:nvSpPr>
        <p:spPr>
          <a:xfrm>
            <a:off x="10273870" y="5166542"/>
            <a:ext cx="297768" cy="30008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350" dirty="0">
                <a:solidFill>
                  <a:srgbClr val="C00000"/>
                </a:solidFill>
                <a:latin typeface="Comic Sans MS" panose="030F0702030302020204" pitchFamily="66" charset="0"/>
                <a:cs typeface="+mn-cs"/>
              </a:rPr>
              <a:t>M</a:t>
            </a:r>
            <a:endParaRPr lang="en-GB" sz="1350" baseline="-25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5" name="Straight Arrow Connector 17"/>
          <p:cNvCxnSpPr>
            <a:stCxn id="101" idx="1"/>
          </p:cNvCxnSpPr>
          <p:nvPr/>
        </p:nvCxnSpPr>
        <p:spPr>
          <a:xfrm flipH="1" flipV="1">
            <a:off x="7536160" y="4734394"/>
            <a:ext cx="2652311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Isosceles Triangle 27"/>
          <p:cNvSpPr>
            <a:spLocks noChangeAspect="1"/>
          </p:cNvSpPr>
          <p:nvPr/>
        </p:nvSpPr>
        <p:spPr>
          <a:xfrm>
            <a:off x="7320034" y="4917008"/>
            <a:ext cx="162000" cy="17581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7" name="Isosceles Triangle 30"/>
          <p:cNvSpPr>
            <a:spLocks noChangeAspect="1"/>
          </p:cNvSpPr>
          <p:nvPr/>
        </p:nvSpPr>
        <p:spPr>
          <a:xfrm>
            <a:off x="10341754" y="4906425"/>
            <a:ext cx="162000" cy="1758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8" name="Arc 107"/>
          <p:cNvSpPr/>
          <p:nvPr/>
        </p:nvSpPr>
        <p:spPr>
          <a:xfrm>
            <a:off x="10297956" y="5237540"/>
            <a:ext cx="438391" cy="597013"/>
          </a:xfrm>
          <a:prstGeom prst="arc">
            <a:avLst>
              <a:gd name="adj1" fmla="val 16200000"/>
              <a:gd name="adj2" fmla="val 12496191"/>
            </a:avLst>
          </a:prstGeom>
          <a:ln w="38100">
            <a:solidFill>
              <a:srgbClr val="C0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9" name="Arc 108"/>
          <p:cNvSpPr/>
          <p:nvPr/>
        </p:nvSpPr>
        <p:spPr>
          <a:xfrm>
            <a:off x="7312023" y="5237540"/>
            <a:ext cx="438391" cy="597013"/>
          </a:xfrm>
          <a:prstGeom prst="arc">
            <a:avLst>
              <a:gd name="adj1" fmla="val 16200000"/>
              <a:gd name="adj2" fmla="val 12496191"/>
            </a:avLst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0" name="TextBox 2"/>
          <p:cNvSpPr txBox="1"/>
          <p:nvPr/>
        </p:nvSpPr>
        <p:spPr>
          <a:xfrm>
            <a:off x="10398332" y="5440245"/>
            <a:ext cx="734567" cy="230833"/>
          </a:xfrm>
          <a:prstGeom prst="rect">
            <a:avLst/>
          </a:prstGeom>
          <a:solidFill>
            <a:schemeClr val="bg1"/>
          </a:solidFill>
          <a:ln w="254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ctr">
              <a:defRPr sz="140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50" dirty="0">
                <a:solidFill>
                  <a:srgbClr val="C00000"/>
                </a:solidFill>
                <a:latin typeface="Calibri" panose="020F0502020204030204"/>
              </a:rPr>
              <a:t>Simulation</a:t>
            </a:r>
            <a:endParaRPr lang="en-GB" sz="1050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111" name="TextBox 19"/>
          <p:cNvSpPr txBox="1"/>
          <p:nvPr/>
        </p:nvSpPr>
        <p:spPr>
          <a:xfrm>
            <a:off x="7471689" y="5420629"/>
            <a:ext cx="705078" cy="23083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ctr">
              <a:defRPr sz="140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50" dirty="0">
                <a:solidFill>
                  <a:prstClr val="black"/>
                </a:solidFill>
                <a:latin typeface="Calibri" panose="020F0502020204030204"/>
              </a:rPr>
              <a:t>Animation</a:t>
            </a:r>
            <a:endParaRPr lang="en-GB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2" name="TextBox 22"/>
          <p:cNvSpPr txBox="1"/>
          <p:nvPr/>
        </p:nvSpPr>
        <p:spPr>
          <a:xfrm>
            <a:off x="9442188" y="4687665"/>
            <a:ext cx="555428" cy="23083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50" dirty="0" err="1">
                <a:solidFill>
                  <a:prstClr val="black"/>
                </a:solidFill>
                <a:latin typeface="Calibri" panose="020F0502020204030204"/>
              </a:rPr>
              <a:t>Parsing</a:t>
            </a:r>
            <a:endParaRPr lang="en-GB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3" name="TextBox 23"/>
          <p:cNvSpPr txBox="1"/>
          <p:nvPr/>
        </p:nvSpPr>
        <p:spPr>
          <a:xfrm>
            <a:off x="7857808" y="4550039"/>
            <a:ext cx="694668" cy="23083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50" dirty="0" err="1">
                <a:solidFill>
                  <a:prstClr val="black"/>
                </a:solidFill>
                <a:latin typeface="Calibri" panose="020F0502020204030204"/>
              </a:rPr>
              <a:t>Rendering</a:t>
            </a:r>
            <a:endParaRPr lang="en-GB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4" name="Arc 113"/>
          <p:cNvSpPr/>
          <p:nvPr/>
        </p:nvSpPr>
        <p:spPr>
          <a:xfrm>
            <a:off x="10503755" y="4550039"/>
            <a:ext cx="223167" cy="616505"/>
          </a:xfrm>
          <a:prstGeom prst="arc">
            <a:avLst>
              <a:gd name="adj1" fmla="val 15004394"/>
              <a:gd name="adj2" fmla="val 10574101"/>
            </a:avLst>
          </a:prstGeom>
          <a:ln w="38100">
            <a:solidFill>
              <a:srgbClr val="C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5" name="TextBox 15"/>
          <p:cNvSpPr txBox="1"/>
          <p:nvPr/>
        </p:nvSpPr>
        <p:spPr>
          <a:xfrm>
            <a:off x="10622584" y="4734394"/>
            <a:ext cx="734567" cy="230833"/>
          </a:xfrm>
          <a:prstGeom prst="rect">
            <a:avLst/>
          </a:prstGeom>
          <a:solidFill>
            <a:schemeClr val="bg1"/>
          </a:solidFill>
          <a:ln w="254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ctr">
              <a:defRPr sz="140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50" dirty="0">
                <a:solidFill>
                  <a:srgbClr val="C00000"/>
                </a:solidFill>
                <a:latin typeface="Calibri" panose="020F0502020204030204"/>
              </a:rPr>
              <a:t>Simulation</a:t>
            </a:r>
            <a:endParaRPr lang="en-GB" sz="1050" dirty="0">
              <a:solidFill>
                <a:srgbClr val="C00000"/>
              </a:solidFill>
              <a:latin typeface="Calibri" panose="020F0502020204030204"/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9139966" y="2320712"/>
            <a:ext cx="1185912" cy="0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 flipV="1">
            <a:off x="8110651" y="3874674"/>
            <a:ext cx="502174" cy="2904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7035195" y="3691299"/>
            <a:ext cx="12555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 err="1" smtClean="0">
                <a:solidFill>
                  <a:prstClr val="black"/>
                </a:solidFill>
                <a:latin typeface="Comic Sans MS" panose="030F0702030302020204" pitchFamily="66" charset="0"/>
                <a:cs typeface="+mn-cs"/>
              </a:rPr>
              <a:t>MoveRight</a:t>
            </a:r>
            <a:endParaRPr lang="en-US" sz="1350" dirty="0">
              <a:solidFill>
                <a:prstClr val="black"/>
              </a:solidFill>
              <a:latin typeface="Comic Sans MS" panose="030F0702030302020204" pitchFamily="66" charset="0"/>
              <a:cs typeface="+mn-c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227467" y="2477635"/>
            <a:ext cx="1431481" cy="27047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16574"/>
            <a:r>
              <a:rPr lang="fr-FR" sz="1200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C1: CELL</a:t>
            </a:r>
            <a:endParaRPr lang="fr-FR" sz="12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227467" y="2712192"/>
            <a:ext cx="1431481" cy="1941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0" rtlCol="0" anchor="t"/>
          <a:lstStyle/>
          <a:p>
            <a:pPr defTabSz="1116574"/>
            <a:r>
              <a:rPr lang="fr-FR" sz="11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 </a:t>
            </a:r>
            <a:r>
              <a:rPr lang="fr-FR" sz="11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1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= 1</a:t>
            </a:r>
          </a:p>
          <a:p>
            <a:pPr defTabSz="1116574"/>
            <a:endParaRPr lang="en-GB" sz="11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5" name="Connecteur droit 54"/>
          <p:cNvCxnSpPr/>
          <p:nvPr/>
        </p:nvCxnSpPr>
        <p:spPr>
          <a:xfrm flipH="1" flipV="1">
            <a:off x="7896200" y="2250593"/>
            <a:ext cx="0" cy="227042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arrow" w="med" len="lg"/>
            <a:tailEnd w="sm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7888602" y="2271252"/>
            <a:ext cx="396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smtClean="0">
                <a:solidFill>
                  <a:prstClr val="black"/>
                </a:solidFill>
                <a:latin typeface="Comic Sans MS" panose="030F0702030302020204" pitchFamily="66" charset="0"/>
                <a:cs typeface="+mn-cs"/>
              </a:rPr>
              <a:t>in</a:t>
            </a:r>
            <a:endParaRPr lang="en-US" sz="1100" dirty="0">
              <a:solidFill>
                <a:prstClr val="black"/>
              </a:solidFill>
              <a:latin typeface="Comic Sans MS" panose="030F0702030302020204" pitchFamily="66" charset="0"/>
              <a:cs typeface="+mn-cs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284272" y="1912627"/>
            <a:ext cx="1260000" cy="22660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116574"/>
            <a:r>
              <a:rPr lang="fr-FR" sz="1200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p1:Pacman</a:t>
            </a:r>
            <a:endParaRPr lang="fr-FR" sz="12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7284272" y="2106593"/>
            <a:ext cx="1260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0" rtlCol="0" anchor="t"/>
          <a:lstStyle/>
          <a:p>
            <a:pPr defTabSz="1116574"/>
            <a:endParaRPr lang="en-GB" sz="18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9" name="Snip and Round Single Corner Rectangle 133"/>
          <p:cNvSpPr/>
          <p:nvPr/>
        </p:nvSpPr>
        <p:spPr>
          <a:xfrm>
            <a:off x="620260" y="1988952"/>
            <a:ext cx="6051803" cy="936000"/>
          </a:xfrm>
          <a:prstGeom prst="snip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wrap="square" tIns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Wingdings 2" panose="05020102010507070707" pitchFamily="18" charset="2"/>
              </a:rPr>
              <a:t> </a:t>
            </a: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Garamond" panose="02020404030301010803" pitchFamily="18" charset="0"/>
              <a:cs typeface="Arial"/>
              <a:sym typeface="Wingdings 2" panose="05020102010507070707" pitchFamily="18" charset="2"/>
            </a:endParaRP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Garamond" panose="02020404030301010803" pitchFamily="18" charset="0"/>
              <a:cs typeface="Arial"/>
              <a:sym typeface="Wingdings 2" panose="05020102010507070707" pitchFamily="18" charset="2"/>
            </a:endParaRPr>
          </a:p>
        </p:txBody>
      </p:sp>
      <p:sp>
        <p:nvSpPr>
          <p:cNvPr id="51" name="Snip and Round Single Corner Rectangle 133"/>
          <p:cNvSpPr/>
          <p:nvPr/>
        </p:nvSpPr>
        <p:spPr>
          <a:xfrm>
            <a:off x="623392" y="3429104"/>
            <a:ext cx="6051803" cy="936000"/>
          </a:xfrm>
          <a:prstGeom prst="snip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wrap="square" tIns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Wingdings 2" panose="05020102010507070707" pitchFamily="18" charset="2"/>
              </a:rPr>
              <a:t> </a:t>
            </a: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Garamond" panose="02020404030301010803" pitchFamily="18" charset="0"/>
              <a:cs typeface="Arial"/>
              <a:sym typeface="Wingdings 2" panose="05020102010507070707" pitchFamily="18" charset="2"/>
            </a:endParaRP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Garamond" panose="02020404030301010803" pitchFamily="18" charset="0"/>
              <a:cs typeface="Arial"/>
              <a:sym typeface="Wingdings 2" panose="05020102010507070707" pitchFamily="18" charset="2"/>
            </a:endParaRPr>
          </a:p>
        </p:txBody>
      </p:sp>
      <p:sp>
        <p:nvSpPr>
          <p:cNvPr id="52" name="Snip and Round Single Corner Rectangle 133"/>
          <p:cNvSpPr/>
          <p:nvPr/>
        </p:nvSpPr>
        <p:spPr>
          <a:xfrm>
            <a:off x="620261" y="4797152"/>
            <a:ext cx="6051803" cy="936000"/>
          </a:xfrm>
          <a:prstGeom prst="snip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wrap="square" tIns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Wingdings 2" panose="05020102010507070707" pitchFamily="18" charset="2"/>
              </a:rPr>
              <a:t> </a:t>
            </a: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Garamond" panose="02020404030301010803" pitchFamily="18" charset="0"/>
              <a:cs typeface="Arial"/>
              <a:sym typeface="Wingdings 2" panose="05020102010507070707" pitchFamily="18" charset="2"/>
            </a:endParaRP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Garamond" panose="02020404030301010803" pitchFamily="18" charset="0"/>
              <a:cs typeface="Arial"/>
              <a:sym typeface="Wingdings 2" panose="05020102010507070707" pitchFamily="18" charset="2"/>
            </a:endParaRPr>
          </a:p>
        </p:txBody>
      </p:sp>
      <p:sp>
        <p:nvSpPr>
          <p:cNvPr id="56" name="Rounded Rectangle 227"/>
          <p:cNvSpPr/>
          <p:nvPr/>
        </p:nvSpPr>
        <p:spPr>
          <a:xfrm>
            <a:off x="10622584" y="1912627"/>
            <a:ext cx="1105375" cy="90580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57" name="Picture 2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423" y="2124590"/>
            <a:ext cx="521469" cy="537988"/>
          </a:xfrm>
          <a:prstGeom prst="rect">
            <a:avLst/>
          </a:prstGeom>
        </p:spPr>
      </p:pic>
      <p:sp>
        <p:nvSpPr>
          <p:cNvPr id="61" name="Freeform 241"/>
          <p:cNvSpPr/>
          <p:nvPr/>
        </p:nvSpPr>
        <p:spPr>
          <a:xfrm rot="5400000">
            <a:off x="9052933" y="3094587"/>
            <a:ext cx="905872" cy="1491146"/>
          </a:xfrm>
          <a:custGeom>
            <a:avLst/>
            <a:gdLst>
              <a:gd name="connsiteX0" fmla="*/ 0 w 640876"/>
              <a:gd name="connsiteY0" fmla="*/ 2050505 h 2050505"/>
              <a:gd name="connsiteX1" fmla="*/ 0 w 640876"/>
              <a:gd name="connsiteY1" fmla="*/ 214204 h 2050505"/>
              <a:gd name="connsiteX2" fmla="*/ 320438 w 640876"/>
              <a:gd name="connsiteY2" fmla="*/ 0 h 2050505"/>
              <a:gd name="connsiteX3" fmla="*/ 640876 w 640876"/>
              <a:gd name="connsiteY3" fmla="*/ 214204 h 2050505"/>
              <a:gd name="connsiteX4" fmla="*/ 640876 w 640876"/>
              <a:gd name="connsiteY4" fmla="*/ 2050505 h 2050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876" h="2050505">
                <a:moveTo>
                  <a:pt x="0" y="2050505"/>
                </a:moveTo>
                <a:lnTo>
                  <a:pt x="0" y="214204"/>
                </a:lnTo>
                <a:lnTo>
                  <a:pt x="320438" y="0"/>
                </a:lnTo>
                <a:lnTo>
                  <a:pt x="640876" y="214204"/>
                </a:lnTo>
                <a:lnTo>
                  <a:pt x="640876" y="205050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ounded Rectangle 199"/>
          <p:cNvSpPr/>
          <p:nvPr/>
        </p:nvSpPr>
        <p:spPr>
          <a:xfrm>
            <a:off x="8877735" y="3658810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63" name="Rounded Rectangle 202"/>
          <p:cNvSpPr/>
          <p:nvPr/>
        </p:nvSpPr>
        <p:spPr>
          <a:xfrm>
            <a:off x="9701631" y="3658812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64" name="Straight Connector 204"/>
          <p:cNvCxnSpPr/>
          <p:nvPr/>
        </p:nvCxnSpPr>
        <p:spPr>
          <a:xfrm>
            <a:off x="9237735" y="3838812"/>
            <a:ext cx="463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214"/>
          <p:cNvSpPr txBox="1"/>
          <p:nvPr/>
        </p:nvSpPr>
        <p:spPr>
          <a:xfrm>
            <a:off x="9266044" y="3634414"/>
            <a:ext cx="594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right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66" name="Picture 2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251" y="3724061"/>
            <a:ext cx="252000" cy="259983"/>
          </a:xfrm>
          <a:prstGeom prst="rect">
            <a:avLst/>
          </a:prstGeom>
        </p:spPr>
      </p:pic>
      <p:sp>
        <p:nvSpPr>
          <p:cNvPr id="67" name="Freeform 245"/>
          <p:cNvSpPr/>
          <p:nvPr/>
        </p:nvSpPr>
        <p:spPr>
          <a:xfrm rot="5400000">
            <a:off x="10490946" y="3054069"/>
            <a:ext cx="903860" cy="1570165"/>
          </a:xfrm>
          <a:custGeom>
            <a:avLst/>
            <a:gdLst>
              <a:gd name="connsiteX0" fmla="*/ 0 w 640876"/>
              <a:gd name="connsiteY0" fmla="*/ 1832523 h 1836301"/>
              <a:gd name="connsiteX1" fmla="*/ 0 w 640876"/>
              <a:gd name="connsiteY1" fmla="*/ 0 h 1836301"/>
              <a:gd name="connsiteX2" fmla="*/ 640876 w 640876"/>
              <a:gd name="connsiteY2" fmla="*/ 0 h 1836301"/>
              <a:gd name="connsiteX3" fmla="*/ 640876 w 640876"/>
              <a:gd name="connsiteY3" fmla="*/ 1832523 h 1836301"/>
              <a:gd name="connsiteX4" fmla="*/ 320438 w 640876"/>
              <a:gd name="connsiteY4" fmla="*/ 1618319 h 1836301"/>
              <a:gd name="connsiteX5" fmla="*/ 0 w 640876"/>
              <a:gd name="connsiteY5" fmla="*/ 1836301 h 1836301"/>
              <a:gd name="connsiteX6" fmla="*/ 0 w 640876"/>
              <a:gd name="connsiteY6" fmla="*/ 1832523 h 1836301"/>
              <a:gd name="connsiteX7" fmla="*/ 640876 w 640876"/>
              <a:gd name="connsiteY7" fmla="*/ 1832523 h 1836301"/>
              <a:gd name="connsiteX8" fmla="*/ 640876 w 640876"/>
              <a:gd name="connsiteY8" fmla="*/ 1836301 h 1836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0876" h="1836301">
                <a:moveTo>
                  <a:pt x="0" y="1832523"/>
                </a:moveTo>
                <a:lnTo>
                  <a:pt x="0" y="0"/>
                </a:lnTo>
                <a:lnTo>
                  <a:pt x="640876" y="0"/>
                </a:lnTo>
                <a:lnTo>
                  <a:pt x="640876" y="1832523"/>
                </a:lnTo>
                <a:lnTo>
                  <a:pt x="320438" y="1618319"/>
                </a:lnTo>
                <a:close/>
                <a:moveTo>
                  <a:pt x="0" y="1836301"/>
                </a:moveTo>
                <a:lnTo>
                  <a:pt x="0" y="1832523"/>
                </a:lnTo>
                <a:lnTo>
                  <a:pt x="640876" y="1832523"/>
                </a:lnTo>
                <a:lnTo>
                  <a:pt x="640876" y="183630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ounded Rectangle 226"/>
          <p:cNvSpPr/>
          <p:nvPr/>
        </p:nvSpPr>
        <p:spPr>
          <a:xfrm>
            <a:off x="10431442" y="3658810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69" name="Rounded Rectangle 227"/>
          <p:cNvSpPr/>
          <p:nvPr/>
        </p:nvSpPr>
        <p:spPr>
          <a:xfrm>
            <a:off x="11255338" y="3658810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70" name="Straight Connector 228"/>
          <p:cNvCxnSpPr>
            <a:stCxn id="68" idx="3"/>
            <a:endCxn id="69" idx="1"/>
          </p:cNvCxnSpPr>
          <p:nvPr/>
        </p:nvCxnSpPr>
        <p:spPr>
          <a:xfrm>
            <a:off x="10791442" y="3838810"/>
            <a:ext cx="463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229"/>
          <p:cNvSpPr txBox="1"/>
          <p:nvPr/>
        </p:nvSpPr>
        <p:spPr>
          <a:xfrm>
            <a:off x="10819751" y="3626017"/>
            <a:ext cx="594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right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72" name="Picture 2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272" y="3722559"/>
            <a:ext cx="252000" cy="259983"/>
          </a:xfrm>
          <a:prstGeom prst="rect">
            <a:avLst/>
          </a:prstGeom>
        </p:spPr>
      </p:pic>
      <p:cxnSp>
        <p:nvCxnSpPr>
          <p:cNvPr id="5" name="Connecteur droit avec flèche 4"/>
          <p:cNvCxnSpPr/>
          <p:nvPr/>
        </p:nvCxnSpPr>
        <p:spPr>
          <a:xfrm flipH="1">
            <a:off x="8322962" y="5589240"/>
            <a:ext cx="1829545" cy="0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9010117" y="5020404"/>
            <a:ext cx="57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>
                <a:solidFill>
                  <a:srgbClr val="FF0000"/>
                </a:solidFill>
              </a:rPr>
              <a:t>?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83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102" grpId="0"/>
      <p:bldP spid="103" grpId="0"/>
      <p:bldP spid="104" grpId="0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9" grpId="0"/>
      <p:bldP spid="53" grpId="0" animBg="1"/>
      <p:bldP spid="54" grpId="0" animBg="1"/>
      <p:bldP spid="58" grpId="0"/>
      <p:bldP spid="59" grpId="0" animBg="1"/>
      <p:bldP spid="60" grpId="0" animBg="1"/>
      <p:bldP spid="49" grpId="0" animBg="1"/>
      <p:bldP spid="51" grpId="0" animBg="1"/>
      <p:bldP spid="52" grpId="0" animBg="1"/>
      <p:bldP spid="56" grpId="0" animBg="1"/>
      <p:bldP spid="61" grpId="0" animBg="1"/>
      <p:bldP spid="62" grpId="0" animBg="1"/>
      <p:bldP spid="63" grpId="0" animBg="1"/>
      <p:bldP spid="65" grpId="0"/>
      <p:bldP spid="67" grpId="0" animBg="1"/>
      <p:bldP spid="68" grpId="0" animBg="1"/>
      <p:bldP spid="69" grpId="0" animBg="1"/>
      <p:bldP spid="71" grpId="0"/>
      <p:bldP spid="6" grpId="0"/>
    </p:bldLst>
  </p:timing>
</p:sld>
</file>

<file path=ppt/theme/theme1.xml><?xml version="1.0" encoding="utf-8"?>
<a:theme xmlns:a="http://schemas.openxmlformats.org/drawingml/2006/main" name="UNamu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  <a:effectLst/>
      </a:spPr>
      <a:bodyPr rtlCol="0" anchor="ctr"/>
      <a:lstStyle>
        <a:defPPr algn="ctr">
          <a:defRPr dirty="0">
            <a:solidFill>
              <a:srgbClr val="000000"/>
            </a:solidFill>
            <a:latin typeface="CMR9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UNamu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2004:Modèles:Présentations:Conceptions:Coin jaune</Template>
  <TotalTime>55317</TotalTime>
  <Words>2970</Words>
  <Application>Microsoft Office PowerPoint</Application>
  <PresentationFormat>Grand écran</PresentationFormat>
  <Paragraphs>1039</Paragraphs>
  <Slides>29</Slides>
  <Notes>29</Notes>
  <HiddenSlides>0</HiddenSlides>
  <MMClips>0</MMClips>
  <ScaleCrop>false</ScaleCrop>
  <HeadingPairs>
    <vt:vector size="6" baseType="variant">
      <vt:variant>
        <vt:lpstr>Polices utilisées</vt:lpstr>
      </vt:variant>
      <vt:variant>
        <vt:i4>23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29</vt:i4>
      </vt:variant>
    </vt:vector>
  </HeadingPairs>
  <TitlesOfParts>
    <vt:vector size="54" baseType="lpstr">
      <vt:lpstr>ＭＳ Ｐゴシック</vt:lpstr>
      <vt:lpstr>Arial</vt:lpstr>
      <vt:lpstr>Calibri</vt:lpstr>
      <vt:lpstr>Cambria Math</vt:lpstr>
      <vt:lpstr>CMR9</vt:lpstr>
      <vt:lpstr>Comic Sans MS</vt:lpstr>
      <vt:lpstr>Consolas</vt:lpstr>
      <vt:lpstr>Courier</vt:lpstr>
      <vt:lpstr>Courier New</vt:lpstr>
      <vt:lpstr>Franklin Gothic Demi</vt:lpstr>
      <vt:lpstr>Frutiger LT Std 45 Light</vt:lpstr>
      <vt:lpstr>Garamond</vt:lpstr>
      <vt:lpstr>LinLibertineT</vt:lpstr>
      <vt:lpstr>LinLibertineTB</vt:lpstr>
      <vt:lpstr>Segoe UI Symbol</vt:lpstr>
      <vt:lpstr>SFORM9</vt:lpstr>
      <vt:lpstr>Times</vt:lpstr>
      <vt:lpstr>Times New Roman</vt:lpstr>
      <vt:lpstr>Times-Roman</vt:lpstr>
      <vt:lpstr>Verdana</vt:lpstr>
      <vt:lpstr>Wingdings</vt:lpstr>
      <vt:lpstr>Wingdings 2</vt:lpstr>
      <vt:lpstr>YouTube Sans</vt:lpstr>
      <vt:lpstr>UNamur</vt:lpstr>
      <vt:lpstr>1_UNamur</vt:lpstr>
      <vt:lpstr>Présentation PowerPoint</vt:lpstr>
      <vt:lpstr>Designing DSL</vt:lpstr>
      <vt:lpstr>The Pacman DSL Metamodel</vt:lpstr>
      <vt:lpstr> The Pacman DSL Model</vt:lpstr>
      <vt:lpstr>The Pacman DSL Transformation</vt:lpstr>
      <vt:lpstr>Animating DSLs</vt:lpstr>
      <vt:lpstr>An FSM DSL</vt:lpstr>
      <vt:lpstr>What we don’t address</vt:lpstr>
      <vt:lpstr>What is a Model Animation ?</vt:lpstr>
      <vt:lpstr>Proposal: Decouple Transfos From Animation</vt:lpstr>
      <vt:lpstr>Providing Flexibility for MA</vt:lpstr>
      <vt:lpstr>Enabling Reuse across DSLs</vt:lpstr>
      <vt:lpstr>3 Key Challenges  </vt:lpstr>
      <vt:lpstr>Présentation PowerPoint</vt:lpstr>
      <vt:lpstr>Complex Rendering Patterns</vt:lpstr>
      <vt:lpstr>Complex Rendering Patterns</vt:lpstr>
      <vt:lpstr>Complex Rendering Patterns</vt:lpstr>
      <vt:lpstr>Integrating “insideness” natively </vt:lpstr>
      <vt:lpstr>Supporting animations natively </vt:lpstr>
      <vt:lpstr>Présentation PowerPoint</vt:lpstr>
      <vt:lpstr>Designing compositional AU</vt:lpstr>
      <vt:lpstr>MA Effects</vt:lpstr>
      <vt:lpstr>Linking Effects with Elements</vt:lpstr>
      <vt:lpstr>Defining several animations for fire()</vt:lpstr>
      <vt:lpstr>UA Scheduling</vt:lpstr>
      <vt:lpstr>Présentation PowerPoint</vt:lpstr>
      <vt:lpstr>MT &lt; &gt; MA Coordination</vt:lpstr>
      <vt:lpstr>What about reusing MA</vt:lpstr>
      <vt:lpstr>Conclusion</vt:lpstr>
    </vt:vector>
  </TitlesOfParts>
  <Company>University of Namur, Belgium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CCES Training Project Ruling</dc:title>
  <dc:creator>Moussa Amrani</dc:creator>
  <cp:keywords>CCES Training Project</cp:keywords>
  <cp:lastModifiedBy>Abdelkader Ouared</cp:lastModifiedBy>
  <cp:revision>3755</cp:revision>
  <cp:lastPrinted>2010-01-15T13:48:56Z</cp:lastPrinted>
  <dcterms:created xsi:type="dcterms:W3CDTF">2003-10-08T07:15:15Z</dcterms:created>
  <dcterms:modified xsi:type="dcterms:W3CDTF">2022-10-17T10:18:03Z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6</vt:i4>
  </property>
</Properties>
</file>